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12192000"/>
  <p:notesSz cx="6858000" cy="9144000"/>
  <p:embeddedFontLst>
    <p:embeddedFont>
      <p:font typeface="Roboto"/>
      <p:regular r:id="rId87"/>
      <p:bold r:id="rId88"/>
      <p:italic r:id="rId89"/>
      <p:boldItalic r:id="rId90"/>
    </p:embeddedFont>
    <p:embeddedFont>
      <p:font typeface="Helvetica Neue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5" roundtripDataSignature="AMtx7miGaupmb2WSJXqHn5pZ/elgf9Vn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075096A-15FE-4001-9160-7F0D30CC83CA}">
  <a:tblStyle styleId="{C075096A-15FE-4001-9160-7F0D30CC83C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0B95D95-B491-4242-A383-C850B27AF1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6676F3A-3554-45A9-A031-38FA67CC455C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oboto-bold.fntdata"/><Relationship Id="rId43" Type="http://schemas.openxmlformats.org/officeDocument/2006/relationships/slide" Target="slides/slide38.xml"/><Relationship Id="rId87" Type="http://schemas.openxmlformats.org/officeDocument/2006/relationships/font" Target="fonts/Robo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customschemas.google.com/relationships/presentationmetadata" Target="metadata"/><Relationship Id="rId50" Type="http://schemas.openxmlformats.org/officeDocument/2006/relationships/slide" Target="slides/slide45.xml"/><Relationship Id="rId94" Type="http://schemas.openxmlformats.org/officeDocument/2006/relationships/font" Target="fonts/HelveticaNeue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HelveticaNeue-italic.fntdata"/><Relationship Id="rId92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351" name="Google Shape;3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25f1e82c7_5_1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25f1e82c7_5_1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A-cubed aims to create a robust, reliable infrastructure as a repository for knowledge artifacts…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...which will support recording changes to those artifacts for review and analysis.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repository is created as a centralized collection of knowledge assets, facilitating easier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sharing of instructional materials.</a:t>
            </a:r>
            <a:endParaRPr b="1"/>
          </a:p>
        </p:txBody>
      </p:sp>
      <p:sp>
        <p:nvSpPr>
          <p:cNvPr id="359" name="Google Shape;359;g725f1e82c7_5_1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5f1e82c7_5_1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25f1e82c7_5_1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Easier sharing means artifacts are more accessible.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Accessing knowledge will no longer be subject to delays from back-and-forth communications because users will have direct access to the artifacts. Faculty have enough to juggle, A-cubed aims to take a ball or two out of the air.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Normalizing, standardizing artifact formats across platforms means instructors can easily include artifacts from other courses as supplemental content, providing students with more complete understanding of the material.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a Computer Science course about the history and development of programming languages. The instructor using A-cubed could easily pull up-to-date examples from a course focusing on C++ rather than having to create the same, possibly identical,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content from scratch.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 Jim Brunelle publishes weekly materials in various formats for his students.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g725f1e82c7_5_1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25f1e82c7_5_18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25f1e82c7_5_18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Instructors don’t have to consider format choices when sharing materials--just use what works best for them, not only file types, but platforms, as well.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Recall the earlier example of the history of programming instructor complimenting their course materials with artifacts from a C++ course…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...a student accessing that information doesn’t have to go through the platform used by the C++ course, be it PLE, Blackboard, or another--they simply get direct access to the artifact.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need for students to request individual knowledge assets from instructors is removed,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because the students gain direct access to the collection of artifacts.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benefits students because of the quicker access to knowledge, but also consider the time saved for the instructor--no longer flooded with emails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requesting course materials.</a:t>
            </a:r>
            <a:endParaRPr b="1"/>
          </a:p>
        </p:txBody>
      </p:sp>
      <p:sp>
        <p:nvSpPr>
          <p:cNvPr id="379" name="Google Shape;379;g725f1e82c7_5_18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25f1e82c7_5_1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25f1e82c7_5_1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Standardizing content held in the repository improves usability and access, and allows for analysis.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Organizing artifacts is much simpler when they can be analyzed.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Normalized formats can be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used on many platforms.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g725f1e82c7_5_1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2bf1adef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2bf1adef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72bf1adef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1285b6c13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71285b6c13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 you can see, the process flow of the student experience is streamlined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optimizing effort, saving time for more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last-minute homework</a:t>
            </a:r>
            <a:endParaRPr/>
          </a:p>
        </p:txBody>
      </p:sp>
      <p:sp>
        <p:nvSpPr>
          <p:cNvPr id="416" name="Google Shape;416;g71285b6c13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not a panacea, just a tool to improve the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Hitting a dead end is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significantly less likely.</a:t>
            </a:r>
            <a:endParaRPr/>
          </a:p>
        </p:txBody>
      </p:sp>
      <p:sp>
        <p:nvSpPr>
          <p:cNvPr id="423" name="Google Shape;42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 Ayers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introduce the team - everyone says their own name--</a:t>
            </a:r>
            <a:r>
              <a:rPr lang="en-US" strike="sngStrike"/>
              <a:t>mention the section you’re covering(?)</a:t>
            </a:r>
            <a:r>
              <a:rPr lang="en-US"/>
              <a:t>add under name what section each member is focusing on </a:t>
            </a:r>
            <a:endParaRPr strike="sngStrike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rosalie couldn’t make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1285b6c13_1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71285b6c13_1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faculty experience is also simplified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sharing, storing artifacts is </a:t>
            </a:r>
            <a:r>
              <a:rPr b="1" lang="en-US"/>
              <a:t>more efficient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" name="Google Shape;431;g71285b6c13_1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1285b6c13_1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71285b6c13_1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missing content does add steps, but adding content to the course using A-cubed is designed to be easy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benefits grow as participation increases--the more instructors using A-cubed, the better it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works for all users.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g71285b6c13_1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039676c5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7039676c5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447" name="Google Shape;447;g7039676c5e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f6c988c57_5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f6c988c57_5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7f6c988c57_5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25f1e82c7_5_2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Harris  - Functional components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-need consistent capitalization</a:t>
            </a:r>
            <a:endParaRPr/>
          </a:p>
        </p:txBody>
      </p:sp>
      <p:sp>
        <p:nvSpPr>
          <p:cNvPr id="489" name="Google Shape;489;g725f1e82c7_5_2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25f1e82c7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Sharepoint ??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is 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well can it do these things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can’t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why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eFileCabinet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central location for files/documents with the ability to compartmentalize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lacking the ability to be hosted locally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cannot be controlled by systems admin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DB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recurring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retrieval and query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locally hosted and controllable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FileCloud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cloud-based file sharing solution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LIKE EFILECABINET	 lacks the ability to be locally hosted / controlled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famous cloud based repo system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contribute to projects in a group/solo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725f1e82c7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25f1e82c7_4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Sharepoint ??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is 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well can it do these things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can’t it do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why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eFileCabinet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central location for files/documents with the ability to compartmentalize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lacking the ability to be hosted locally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cannot be controlled by systems admin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DB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recurring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retrieval and query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locally hosted and controllable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FileCloud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cloud-based file sharing solution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LIKE EFILECABINET	 lacks the ability to be locally hosted / controlled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famous cloud based repo system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contribute to projects in a group/solo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725f1e82c7_4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2f92e491e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2f92e491e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Functionalities of our competition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UI ???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CLI ???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Differences???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least - &gt; greatest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 was Content by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-refers to retrieving details about repository, last accessed files, last changed, access 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notifications was Automated Materials Request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-refers to users setting reminders to update their content as applicable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periodical </a:t>
            </a:r>
            <a:r>
              <a:rPr i="1" lang="en-US"/>
              <a:t>diff</a:t>
            </a:r>
            <a:r>
              <a:rPr lang="en-U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analyze the state of resources over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designated by the user or </a:t>
            </a:r>
            <a:r>
              <a:rPr i="1" lang="en-US"/>
              <a:t>SUM_TIME </a:t>
            </a:r>
            <a:r>
              <a:rPr lang="en-US"/>
              <a:t>by defaul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72f92e491e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25f1e82c7_4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25f1e82c7_4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725f1e82c7_4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24e7d2774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24e7d2774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724e7d2774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25f1e82c7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25f1e82c7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269" name="Google Shape;269;g725f1e82c7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24e7d2774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24e7d2774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cubed as the foundation of future sprints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#after the first sprint, the basis framework will be used to continue developing A^3</a:t>
            </a:r>
            <a:endParaRPr/>
          </a:p>
        </p:txBody>
      </p:sp>
      <p:sp>
        <p:nvSpPr>
          <p:cNvPr id="546" name="Google Shape;546;g724e7d2774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24e7d2774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24e7d2774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724e7d2774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37ac46ef9_7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837ac46ef9_7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tester track.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837ac46ef9_7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24e7d2774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24e7d2774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 scraping and flat directory scraping/ archive scraping and web scraping are part of data retrieval</a:t>
            </a:r>
            <a:endParaRPr/>
          </a:p>
        </p:txBody>
      </p:sp>
      <p:sp>
        <p:nvSpPr>
          <p:cNvPr id="638" name="Google Shape;638;g724e7d2774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37ac46ef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37ac46ef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 and up can upload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what file type are they uploading 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Normalizable 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yes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normalize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continue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no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continue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Have they done this before 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Yes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update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find version differences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record version differences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store in A</a:t>
            </a:r>
            <a:r>
              <a:rPr baseline="30000" lang="en-US"/>
              <a:t>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User inputs different artifact </a:t>
            </a:r>
            <a:r>
              <a:rPr lang="en-US"/>
              <a:t>attributes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continue u</a:t>
            </a:r>
            <a:r>
              <a:rPr lang="en-US"/>
              <a:t>ntil</a:t>
            </a:r>
            <a:r>
              <a:rPr lang="en-US"/>
              <a:t> correct formatting is achieved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store in A</a:t>
            </a:r>
            <a:r>
              <a:rPr baseline="30000" lang="en-US"/>
              <a:t>3</a:t>
            </a:r>
            <a:r>
              <a:rPr lang="en-US"/>
              <a:t> once satisfied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837ac46ef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37ac46ef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37ac46ef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creates request to update an artifact/repo of artifacts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checks accessibility to artifact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unallowed 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reject request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allow 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check artifact tags for original source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does not have ?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gather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-&gt; has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has ?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attempt to crawl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server connect? </a:t>
            </a:r>
            <a:endParaRPr/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 ? r</a:t>
            </a:r>
            <a:endParaRPr/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reject request </a:t>
            </a:r>
            <a:endParaRPr/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yes? </a:t>
            </a:r>
            <a:endParaRPr/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crawl</a:t>
            </a:r>
            <a:endParaRPr/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unable</a:t>
            </a:r>
            <a:r>
              <a:rPr lang="en-US"/>
              <a:t> to locate artifact ? </a:t>
            </a:r>
            <a:endParaRPr/>
          </a:p>
          <a:p>
            <a:pPr indent="-317500" lvl="7" marL="3657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quit </a:t>
            </a:r>
            <a:endParaRPr/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able</a:t>
            </a:r>
            <a:r>
              <a:rPr lang="en-US"/>
              <a:t> to locate artifact ?</a:t>
            </a:r>
            <a:endParaRPr/>
          </a:p>
          <a:p>
            <a:pPr indent="-317500" lvl="7" marL="3657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23" name="Google Shape;723;g837ac46ef9_1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2f92e491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2f92e491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72f92e491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37ac46ef9_15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837ac46ef9_15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837ac46ef9_15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37ac46ef9_15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837ac46ef9_15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versions vs save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-Request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&gt;check valid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&gt;no: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&gt;yes: check if normalized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&gt;yes: diff and compare artifact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-display 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&gt;no: diff unavailable, </a:t>
            </a:r>
            <a:r>
              <a:rPr lang="en-US"/>
              <a:t>compare artifact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r>
              <a:rPr lang="en-US"/>
              <a:t>-display 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837ac46ef9_15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37ac46ef9_9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37ac46ef9_9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837ac46ef9_9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Ayers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37ac46ef9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837ac46ef9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alg_sort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cin &gt;&gt; tags_user_input //allows multiple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if (tags_user_input ==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//depending on search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all artifacts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else if (tags_user_input != regex formatting check)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error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 all artifacts from (query A3.tag where tags_user_input is TagName)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837ac46ef9_4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24e7d2774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24e7d2774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724e7d2774_2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7f6c988c5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7f6c988c5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SHOULD WE ADD CREATION DATE/VERSION OF THE ARTIFACTS, ALONG WITH ITS CHANGE RECORD ?? 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noah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record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change date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user id that changed it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artifact id that was changed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need to return to older versions 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change log 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gzip, blob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#add repo bookmarks -added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#artifact location -added</a:t>
            </a:r>
            <a:endParaRPr b="1"/>
          </a:p>
        </p:txBody>
      </p:sp>
      <p:sp>
        <p:nvSpPr>
          <p:cNvPr id="965" name="Google Shape;965;g7f6c988c5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37ac46ef9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37ac46ef9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837ac46ef9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24e7d2774_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24e7d2774_2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724e7d2774_2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724e7d2774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724e7d2774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724e7d2774_2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749f7a7272_1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749f7a7272_1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749f7a7272_16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49f7a7272_1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749f7a7272_1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-remove competition matrix. prefer features</a:t>
            </a:r>
            <a:endParaRPr/>
          </a:p>
        </p:txBody>
      </p:sp>
      <p:sp>
        <p:nvSpPr>
          <p:cNvPr id="1031" name="Google Shape;1031;g749f7a7272_1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9f7a7272_2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9f7a7272_2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749f7a7272_2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749f7a7272_18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749f7a7272_18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invite through email. is that maintain in your database?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 the file updated.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invitation of user in site map and </a:t>
            </a:r>
            <a:r>
              <a:rPr lang="en-US"/>
              <a:t>algorithm</a:t>
            </a:r>
            <a:r>
              <a:rPr lang="en-US"/>
              <a:t> ?</a:t>
            </a:r>
            <a:br>
              <a:rPr lang="en-US"/>
            </a:br>
            <a:r>
              <a:rPr lang="en-US"/>
              <a:t>*Add Privacy</a:t>
            </a:r>
            <a:br>
              <a:rPr lang="en-US"/>
            </a:br>
            <a:r>
              <a:rPr lang="en-US"/>
              <a:t>*change simply to upload</a:t>
            </a:r>
            <a:endParaRPr/>
          </a:p>
        </p:txBody>
      </p:sp>
      <p:sp>
        <p:nvSpPr>
          <p:cNvPr id="1049" name="Google Shape;1049;g749f7a7272_18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-brunelle mentioned using example of current covid-19 issue, faculty moving to online some without experience on that medium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-faculty have content archives, but the knowledge artifacts aren’t centralized or easy to share with students and other faculty</a:t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441a31b0d_1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441a31b0d_1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8441a31b0d_1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441a31b0d_8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441a31b0d_8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invite through email. is that maintain in your database?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 the file updated.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invitation of user in site map and algorithm ?</a:t>
            </a:r>
            <a:endParaRPr/>
          </a:p>
        </p:txBody>
      </p:sp>
      <p:sp>
        <p:nvSpPr>
          <p:cNvPr id="1068" name="Google Shape;1068;g8441a31b0d_8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441a31b0d_14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441a31b0d_14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8441a31b0d_14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ed26b125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7ed26b125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Noah Jennings c1/c2 artifact is behind a secure wall?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Referring to the table and the corresponding risk analytical chart,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T1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used with BB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scraping to update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periodically scrape BB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T2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failed to notify the user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unit testing to ensure notification post changes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T3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loss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follow NIST guidelines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T4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unsupported file types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disclose supported file types / sizes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C1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faculty fails to upload material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to use UI/UX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educate and motivate use of A</a:t>
            </a:r>
            <a:r>
              <a:rPr baseline="30000" lang="en-US"/>
              <a:t>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C2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does not update material / reference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notify if resource has not been updated in specified amount of time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C3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Incorrect Information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Backups that are able to be reuploaded upon correction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C4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too difficult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Command line interface, user interface/experience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6" name="Google Shape;1086;g7ed26b125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37ac46ef9_45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837ac46ef9_45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Noah Jennings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Referring to the table and the corresponding risk analytical chart,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T1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used with BB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scraping to update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periodically scrape BB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T2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failed to notify the user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unit testing to ensure notification post changes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T3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loss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follow NIST guidelines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T4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unsupported file types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disclose supported file types / sizes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C1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faculty fails to upload material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to use UI/UX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educate and motivate use of A</a:t>
            </a:r>
            <a:r>
              <a:rPr baseline="30000" lang="en-US"/>
              <a:t>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C2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does not update material / reference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notify if resource has not been updated in specified amount of time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C3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Incorrect Information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Backups that are able to be reuploaded upon correction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C4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too difficult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Command line interface, user interface/experience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g837ac46ef9_45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0f588c44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80f588c44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re-do; make it fit as a summary slide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 simple, digestible format. quick how were fixing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hit 4 points as a highlight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1110" name="Google Shape;1110;g80f588c446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1af6e6165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Stephen Ayers</a:t>
            </a:r>
            <a:endParaRPr/>
          </a:p>
        </p:txBody>
      </p:sp>
      <p:sp>
        <p:nvSpPr>
          <p:cNvPr id="1121" name="Google Shape;1121;g81af6e6165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9" name="Google Shape;11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749f7a7272_6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g749f7a7272_6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ed26b125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3" name="Google Shape;1143;g7ed26b125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25f1e82c7_5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25f1e82c7_5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25f1e82c7_5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7f6c988c57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7f6c988c57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7f6c988c57_3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f64032ae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g7f64032ae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f6c988c57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6" name="Google Shape;1166;g7f6c988c57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7f64032aec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5" name="Google Shape;1175;g7f64032aec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f6c988c57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4" name="Google Shape;1184;g7f6c988c57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72f92e49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g72f92e49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72f92e491e_1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72f92e491e_1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72f92e491e_1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2f92e491e_1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diff to the glossary</a:t>
            </a:r>
            <a:endParaRPr/>
          </a:p>
        </p:txBody>
      </p:sp>
      <p:sp>
        <p:nvSpPr>
          <p:cNvPr id="1209" name="Google Shape;1209;g72f92e491e_1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3368842d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g73368842d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73368842dd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3" name="Google Shape;1223;g73368842dd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25f1e82c7_5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25f1e82c7_5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-bolded headers change to shortcomings/issue area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-suggestion to split 6/7 into 4 slides (4 topics, one slide each)</a:t>
            </a:r>
            <a:endParaRPr/>
          </a:p>
        </p:txBody>
      </p:sp>
      <p:sp>
        <p:nvSpPr>
          <p:cNvPr id="306" name="Google Shape;306;g725f1e82c7_5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3368842d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0" name="Google Shape;1230;g73368842dd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3368842dd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7" name="Google Shape;1237;g73368842dd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73368842dd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g73368842dd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49f7a7272_29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49f7a7272_2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749f7a7272_2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749f7a7272_16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g749f7a7272_16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49f7a7272_29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9" name="Google Shape;1269;g749f7a7272_29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37ac46ef9_9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37ac46ef9_9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extra?</a:t>
            </a:r>
            <a:endParaRPr/>
          </a:p>
        </p:txBody>
      </p:sp>
      <p:sp>
        <p:nvSpPr>
          <p:cNvPr id="1281" name="Google Shape;1281;g837ac46ef9_9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749f7a7272_2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749f7a7272_2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needs failure end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alg_sort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cin &gt;&gt; tags_user_input //allows multiple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if (tags_user_input ==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//depending on search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all artifacts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else if (tags_user_input != regex formatting check)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error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 all artifacts from (query A3.tag where tags_user_input is TagName)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749f7a7272_2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49f7a7272_7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49f7a7272_7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alg_sort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cin &gt;&gt; tags_user_input //allows multiple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if (tags_user_input ==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//depending on search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all artifacts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else if (tags_user_input != regex formatting check)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error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 all artifacts from (query A3.tag where tags_user_input is TagName)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749f7a7272_71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49f7a7272_7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49f7a7272_7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alg_sort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cin &gt;&gt; tags_user_input //allows multiple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if (tags_user_input ==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//depending on search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all artifacts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else if (tags_user_input != regex formatting check)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error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 all artifacts from (query A3.tag where tags_user_input is TagName)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g749f7a7272_7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5f1e82c7_5_9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5f1e82c7_5_9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16" name="Google Shape;316;g725f1e82c7_5_9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441a31b0d_8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441a31b0d_8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alg_sort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cin &gt;&gt; tags_user_input //allows multiple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if (tags_user_input ==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//depending on search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all artifacts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else if (tags_user_input != regex formatting check)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return error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print all artifacts from (query A3.tag where tags_user_input is TagName)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8441a31b0d_8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24e7d2774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24e7d2774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Noah Jennings</a:t>
            </a:r>
            <a:endParaRPr/>
          </a:p>
        </p:txBody>
      </p:sp>
      <p:sp>
        <p:nvSpPr>
          <p:cNvPr id="1417" name="Google Shape;1417;g724e7d2774_2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25f1e82c7_5_7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25f1e82c7_5_7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</a:t>
            </a:r>
            <a:endParaRPr/>
          </a:p>
        </p:txBody>
      </p:sp>
      <p:sp>
        <p:nvSpPr>
          <p:cNvPr id="326" name="Google Shape;326;g725f1e82c7_5_7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9" name="Google Shape;59;p1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1" name="Google Shape;61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1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1" name="Google Shape;71;p1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1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Google Shape;79;p1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1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1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1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1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1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1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1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" name="Google Shape;114;p1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wentieth Century"/>
              <a:buNone/>
              <a:defRPr sz="4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8" name="Google Shape;188;p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3" name="Google Shape;203;p32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4" name="Google Shape;204;p32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5" name="Google Shape;205;p32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6" name="Google Shape;206;p32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7" name="Google Shape;207;p3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33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33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6" name="Google Shape;216;p33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8" name="Google Shape;218;p33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9" name="Google Shape;219;p33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1" name="Google Shape;221;p3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1104786" y="631582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1141436" y="6316638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11366771" y="64928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1132236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1095636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1146711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4" name="Google Shape;154;p24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1141411" y="6315813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8" name="Google Shape;168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18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" name="Google Shape;25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18"/>
          <p:cNvSpPr txBox="1"/>
          <p:nvPr/>
        </p:nvSpPr>
        <p:spPr>
          <a:xfrm>
            <a:off x="0" y="6492000"/>
            <a:ext cx="12192000" cy="36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8"/>
          <p:cNvSpPr txBox="1"/>
          <p:nvPr/>
        </p:nvSpPr>
        <p:spPr>
          <a:xfrm>
            <a:off x="0" y="6492000"/>
            <a:ext cx="384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Twentieth Century"/>
                <a:ea typeface="Twentieth Century"/>
                <a:cs typeface="Twentieth Century"/>
                <a:sym typeface="Twentieth Century"/>
              </a:rPr>
              <a:t>April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2</a:t>
            </a:r>
            <a:r>
              <a:rPr lang="en-US" sz="1000"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2020 - TEAM CRYSTAL - CS410 - SPRING 2020</a:t>
            </a:r>
            <a:endParaRPr b="0" i="0" sz="1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medium.com/@stangarfield/repositories-and-knowledge-bases-13b78f8defa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www.vecteezy.com/free-vector/avata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www.freepik.com/free-photos-vectors/busines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www.shutterstock.com/image-illustration/knowledge-3d-concept-blue-bar-chart-38285190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insidehighered.com/digital-learning/article/2018/11/07/new-data-online-enrollments-grow-and-share-overall-enrollmen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57.xml"/><Relationship Id="rId4" Type="http://schemas.openxmlformats.org/officeDocument/2006/relationships/slide" Target="/ppt/slides/slide57.xml"/><Relationship Id="rId5" Type="http://schemas.openxmlformats.org/officeDocument/2006/relationships/slide" Target="/ppt/slides/slide57.xml"/><Relationship Id="rId6" Type="http://schemas.openxmlformats.org/officeDocument/2006/relationships/slide" Target="/ppt/slides/slide57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5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hyperlink" Target="https://www.smartsheet.com/content-center/best-practices/project-management/project-management-guide/agile-methodolog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41.xml"/><Relationship Id="rId22" Type="http://schemas.openxmlformats.org/officeDocument/2006/relationships/slide" Target="/ppt/slides/slide44.xml"/><Relationship Id="rId21" Type="http://schemas.openxmlformats.org/officeDocument/2006/relationships/slide" Target="/ppt/slides/slide43.xml"/><Relationship Id="rId24" Type="http://schemas.openxmlformats.org/officeDocument/2006/relationships/slide" Target="/ppt/slides/slide46.xml"/><Relationship Id="rId23" Type="http://schemas.openxmlformats.org/officeDocument/2006/relationships/slide" Target="/ppt/slides/slide4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Relationship Id="rId9" Type="http://schemas.openxmlformats.org/officeDocument/2006/relationships/slide" Target="/ppt/slides/slide23.xml"/><Relationship Id="rId26" Type="http://schemas.openxmlformats.org/officeDocument/2006/relationships/slide" Target="/ppt/slides/slide53.xml"/><Relationship Id="rId25" Type="http://schemas.openxmlformats.org/officeDocument/2006/relationships/slide" Target="/ppt/slides/slide47.xml"/><Relationship Id="rId28" Type="http://schemas.openxmlformats.org/officeDocument/2006/relationships/slide" Target="/ppt/slides/slide57.xml"/><Relationship Id="rId27" Type="http://schemas.openxmlformats.org/officeDocument/2006/relationships/slide" Target="/ppt/slides/slide55.xml"/><Relationship Id="rId5" Type="http://schemas.openxmlformats.org/officeDocument/2006/relationships/slide" Target="/ppt/slides/slide10.xml"/><Relationship Id="rId6" Type="http://schemas.openxmlformats.org/officeDocument/2006/relationships/slide" Target="/ppt/slides/slide12.xml"/><Relationship Id="rId29" Type="http://schemas.openxmlformats.org/officeDocument/2006/relationships/slide" Target="/ppt/slides/slide60.xml"/><Relationship Id="rId7" Type="http://schemas.openxmlformats.org/officeDocument/2006/relationships/slide" Target="/ppt/slides/slide13.xml"/><Relationship Id="rId8" Type="http://schemas.openxmlformats.org/officeDocument/2006/relationships/slide" Target="/ppt/slides/slide18.xml"/><Relationship Id="rId31" Type="http://schemas.openxmlformats.org/officeDocument/2006/relationships/slide" Target="/ppt/slides/slide73.xml"/><Relationship Id="rId30" Type="http://schemas.openxmlformats.org/officeDocument/2006/relationships/slide" Target="/ppt/slides/slide66.xml"/><Relationship Id="rId11" Type="http://schemas.openxmlformats.org/officeDocument/2006/relationships/slide" Target="/ppt/slides/slide27.xml"/><Relationship Id="rId10" Type="http://schemas.openxmlformats.org/officeDocument/2006/relationships/slide" Target="/ppt/slides/slide24.xml"/><Relationship Id="rId13" Type="http://schemas.openxmlformats.org/officeDocument/2006/relationships/slide" Target="/ppt/slides/slide31.xml"/><Relationship Id="rId12" Type="http://schemas.openxmlformats.org/officeDocument/2006/relationships/slide" Target="/ppt/slides/slide29.xml"/><Relationship Id="rId15" Type="http://schemas.openxmlformats.org/officeDocument/2006/relationships/slide" Target="/ppt/slides/slide33.xml"/><Relationship Id="rId14" Type="http://schemas.openxmlformats.org/officeDocument/2006/relationships/slide" Target="/ppt/slides/slide32.xml"/><Relationship Id="rId17" Type="http://schemas.openxmlformats.org/officeDocument/2006/relationships/slide" Target="/ppt/slides/slide36.xml"/><Relationship Id="rId16" Type="http://schemas.openxmlformats.org/officeDocument/2006/relationships/slide" Target="/ppt/slides/slide34.xml"/><Relationship Id="rId19" Type="http://schemas.openxmlformats.org/officeDocument/2006/relationships/slide" Target="/ppt/slides/slide40.xml"/><Relationship Id="rId18" Type="http://schemas.openxmlformats.org/officeDocument/2006/relationships/slide" Target="/ppt/slides/slide39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hyperlink" Target="http://www.flaticon.com/authors/eucalyp" TargetMode="External"/><Relationship Id="rId5" Type="http://schemas.openxmlformats.org/officeDocument/2006/relationships/hyperlink" Target="http://www.flaticon.com/authors/eucalyp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57.xml"/><Relationship Id="rId4" Type="http://schemas.openxmlformats.org/officeDocument/2006/relationships/slide" Target="/ppt/slides/slide58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cs.odu.edu/~cpi/old/411/crystals17/" TargetMode="External"/><Relationship Id="rId4" Type="http://schemas.openxmlformats.org/officeDocument/2006/relationships/hyperlink" Target="http://www.jstor.org/stable/30221184" TargetMode="External"/><Relationship Id="rId5" Type="http://schemas.openxmlformats.org/officeDocument/2006/relationships/hyperlink" Target="https://www.researchgate.net/publication/200045855_Building_Successful_Knowledge_Management_Projects" TargetMode="External"/><Relationship Id="rId6" Type="http://schemas.openxmlformats.org/officeDocument/2006/relationships/hyperlink" Target="https://www.efilecabinet.co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getfilecloud.com/file-sharing-and-sync-for-education/" TargetMode="External"/><Relationship Id="rId4" Type="http://schemas.openxmlformats.org/officeDocument/2006/relationships/hyperlink" Target="https://github.com/features#team-management" TargetMode="External"/><Relationship Id="rId9" Type="http://schemas.openxmlformats.org/officeDocument/2006/relationships/hyperlink" Target="https://www.sciencedirect.com/science/article/pii/B9780124171121000090" TargetMode="External"/><Relationship Id="rId5" Type="http://schemas.openxmlformats.org/officeDocument/2006/relationships/hyperlink" Target="https://git-community.cs.odu.edu/tkennedy/cs-roars-proposal/-/wikis/home" TargetMode="External"/><Relationship Id="rId6" Type="http://schemas.openxmlformats.org/officeDocument/2006/relationships/hyperlink" Target="https://nvlpubs.nist.gov/nistpubs/ir/2013/NIST.IR.7298r2.pdf" TargetMode="External"/><Relationship Id="rId7" Type="http://schemas.openxmlformats.org/officeDocument/2006/relationships/hyperlink" Target="https://pandoc.org/index.html" TargetMode="External"/><Relationship Id="rId8" Type="http://schemas.openxmlformats.org/officeDocument/2006/relationships/hyperlink" Target="https://tsapps.nist.gov/publication/get_pdf.cfm?pub_id=904672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cs.odu.edu/~zeil/cowem/Public/buildingTheWebsite/index.html" TargetMode="External"/><Relationship Id="rId4" Type="http://schemas.openxmlformats.org/officeDocument/2006/relationships/hyperlink" Target="https://git-community.cs.odu.edu/zeil/Course_Website_Managemen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medium.com/@stangarfield/repositories-and-knowledge-bases-13b78f8defa4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59.xml"/><Relationship Id="rId4" Type="http://schemas.openxmlformats.org/officeDocument/2006/relationships/slide" Target="/ppt/slides/slide59.xml"/><Relationship Id="rId5" Type="http://schemas.openxmlformats.org/officeDocument/2006/relationships/slide" Target="/ppt/slides/slide59.xml"/><Relationship Id="rId6" Type="http://schemas.openxmlformats.org/officeDocument/2006/relationships/image" Target="../media/image10.png"/><Relationship Id="rId7" Type="http://schemas.openxmlformats.org/officeDocument/2006/relationships/hyperlink" Target="https://www.vecteezy.com/free-vector/avatar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59.xml"/><Relationship Id="rId4" Type="http://schemas.openxmlformats.org/officeDocument/2006/relationships/slide" Target="/ppt/slides/slide59.xml"/><Relationship Id="rId5" Type="http://schemas.openxmlformats.org/officeDocument/2006/relationships/slide" Target="/ppt/slides/slide59.xml"/><Relationship Id="rId6" Type="http://schemas.openxmlformats.org/officeDocument/2006/relationships/image" Target="../media/image14.png"/><Relationship Id="rId7" Type="http://schemas.openxmlformats.org/officeDocument/2006/relationships/hyperlink" Target="https://www.freepik.com/free-photos-vectors/business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59.xml"/><Relationship Id="rId4" Type="http://schemas.openxmlformats.org/officeDocument/2006/relationships/slide" Target="/ppt/slides/slide59.xml"/><Relationship Id="rId5" Type="http://schemas.openxmlformats.org/officeDocument/2006/relationships/slide" Target="/ppt/slides/slide59.xml"/><Relationship Id="rId6" Type="http://schemas.openxmlformats.org/officeDocument/2006/relationships/image" Target="../media/image15.png"/><Relationship Id="rId7" Type="http://schemas.openxmlformats.org/officeDocument/2006/relationships/hyperlink" Target="https://www.shutterstock.com/image-illustration/knowledge-3d-concept-blue-bar-chart-3828519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 txBox="1"/>
          <p:nvPr>
            <p:ph type="ctrTitle"/>
          </p:nvPr>
        </p:nvSpPr>
        <p:spPr>
          <a:xfrm>
            <a:off x="1910874" y="101171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6000">
                <a:solidFill>
                  <a:schemeClr val="accent3"/>
                </a:solidFill>
              </a:rPr>
              <a:t>     framework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/>
              <a:t>ggregation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/>
              <a:t>and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/>
              <a:t>rchiving of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>
                <a:solidFill>
                  <a:srgbClr val="000000"/>
                </a:solidFill>
              </a:rPr>
              <a:t>rtifacts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1" name="Google Shape;241;p1"/>
          <p:cNvSpPr txBox="1"/>
          <p:nvPr>
            <p:ph idx="1" type="subTitle"/>
          </p:nvPr>
        </p:nvSpPr>
        <p:spPr>
          <a:xfrm>
            <a:off x="4515377" y="3996267"/>
            <a:ext cx="6987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2400">
                <a:solidFill>
                  <a:schemeClr val="dk1"/>
                </a:solidFill>
              </a:rPr>
              <a:t>“A Repository of Reliable Resources for Academia”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13"/>
              <a:buNone/>
            </a:pPr>
            <a:r>
              <a:t/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FEASIBILITY PRESENTATION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CS 410, SPRING 2020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  <a:buNone/>
            </a:pPr>
            <a:r>
              <a:rPr lang="en-US" sz="1850">
                <a:solidFill>
                  <a:srgbClr val="000000"/>
                </a:solidFill>
              </a:rPr>
              <a:t>TEAM CRYSTAL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2" name="Google Shape;242;p1"/>
          <p:cNvGrpSpPr/>
          <p:nvPr/>
        </p:nvGrpSpPr>
        <p:grpSpPr>
          <a:xfrm>
            <a:off x="2035344" y="2036144"/>
            <a:ext cx="804670" cy="1230218"/>
            <a:chOff x="7995900" y="1852609"/>
            <a:chExt cx="2062200" cy="3152788"/>
          </a:xfrm>
        </p:grpSpPr>
        <p:pic>
          <p:nvPicPr>
            <p:cNvPr id="243" name="Google Shape;243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/>
          <p:nvPr>
            <p:ph type="title"/>
          </p:nvPr>
        </p:nvSpPr>
        <p:spPr>
          <a:xfrm>
            <a:off x="1087418" y="1220513"/>
            <a:ext cx="378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PROCESS FLOW</a:t>
            </a:r>
            <a:endParaRPr/>
          </a:p>
        </p:txBody>
      </p:sp>
      <p:sp>
        <p:nvSpPr>
          <p:cNvPr id="338" name="Google Shape;338;p10"/>
          <p:cNvSpPr txBox="1"/>
          <p:nvPr>
            <p:ph idx="4294967295" type="body"/>
          </p:nvPr>
        </p:nvSpPr>
        <p:spPr>
          <a:xfrm>
            <a:off x="1092700" y="4071487"/>
            <a:ext cx="38559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000000"/>
                </a:solidFill>
              </a:rPr>
              <a:t>The process flow when viewed from a comprehensive standpoint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1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175" y="146400"/>
            <a:ext cx="5457451" cy="62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9000" y="4769422"/>
            <a:ext cx="1652800" cy="1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775" y="653500"/>
            <a:ext cx="4626879" cy="53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3150" y="580263"/>
            <a:ext cx="4895675" cy="5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SOLUTION STATEMENT</a:t>
            </a:r>
            <a:endParaRPr/>
          </a:p>
        </p:txBody>
      </p:sp>
      <p:sp>
        <p:nvSpPr>
          <p:cNvPr id="354" name="Google Shape;354;p12"/>
          <p:cNvSpPr txBox="1"/>
          <p:nvPr>
            <p:ph idx="1" type="body"/>
          </p:nvPr>
        </p:nvSpPr>
        <p:spPr>
          <a:xfrm>
            <a:off x="914400" y="224942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is a framework for aggregating and archiving artifacts for educators, researchers, and students. 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seeks to overcome the challenges of individualization, location, and formatting in academic knowledge management by keeping information available, normalized, and centralized while being enhanced by a robust user interface.</a:t>
            </a:r>
            <a:endParaRPr>
              <a:solidFill>
                <a:srgbClr val="000000"/>
              </a:solidFill>
              <a:highlight>
                <a:srgbClr val="D5A6BD"/>
              </a:highlight>
            </a:endParaRPr>
          </a:p>
        </p:txBody>
      </p:sp>
      <p:sp>
        <p:nvSpPr>
          <p:cNvPr id="355" name="Google Shape;355;p1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25f1e82c7_5_117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Creating Formal Knowledge Repositories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g725f1e82c7_5_1178"/>
          <p:cNvSpPr txBox="1"/>
          <p:nvPr>
            <p:ph idx="1" type="body"/>
          </p:nvPr>
        </p:nvSpPr>
        <p:spPr>
          <a:xfrm>
            <a:off x="914400" y="2249425"/>
            <a:ext cx="5400900" cy="26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a robust infrastructure for artifacts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Support change logs of artifacts and knowledge assets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Centralize information concisely and effectively</a:t>
            </a:r>
            <a:endParaRPr/>
          </a:p>
        </p:txBody>
      </p:sp>
      <p:sp>
        <p:nvSpPr>
          <p:cNvPr id="363" name="Google Shape;363;g725f1e82c7_5_1178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g725f1e82c7_5_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16" y="2097218"/>
            <a:ext cx="5954626" cy="39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725f1e82c7_5_1178"/>
          <p:cNvSpPr txBox="1"/>
          <p:nvPr/>
        </p:nvSpPr>
        <p:spPr>
          <a:xfrm>
            <a:off x="9900150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(Medium.com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25f1e82c7_5_14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Improve Knowledge Accessibility</a:t>
            </a:r>
            <a:endParaRPr/>
          </a:p>
        </p:txBody>
      </p:sp>
      <p:sp>
        <p:nvSpPr>
          <p:cNvPr id="372" name="Google Shape;372;g725f1e82c7_5_1413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g725f1e82c7_5_1413"/>
          <p:cNvSpPr txBox="1"/>
          <p:nvPr>
            <p:ph idx="2" type="body"/>
          </p:nvPr>
        </p:nvSpPr>
        <p:spPr>
          <a:xfrm>
            <a:off x="914400" y="2249425"/>
            <a:ext cx="54657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knowledge artifacts that are widely applicable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a cross course accessibility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Normalize information from varied platforms (Blackboard, PLE, etc.) into translatable formats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74" name="Google Shape;374;g725f1e82c7_5_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504" y="2097218"/>
            <a:ext cx="5276088" cy="421538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725f1e82c7_5_1413"/>
          <p:cNvSpPr txBox="1"/>
          <p:nvPr/>
        </p:nvSpPr>
        <p:spPr>
          <a:xfrm>
            <a:off x="10525875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(Vecteezy.com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25f1e82c7_5_1883"/>
          <p:cNvSpPr txBox="1"/>
          <p:nvPr>
            <p:ph type="title"/>
          </p:nvPr>
        </p:nvSpPr>
        <p:spPr>
          <a:xfrm>
            <a:off x="1142988" y="6320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Asset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g725f1e82c7_5_1883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g725f1e82c7_5_1883"/>
          <p:cNvSpPr txBox="1"/>
          <p:nvPr>
            <p:ph idx="2" type="body"/>
          </p:nvPr>
        </p:nvSpPr>
        <p:spPr>
          <a:xfrm>
            <a:off x="914400" y="2249425"/>
            <a:ext cx="5547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Unify formatting among instructors through normalization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Remove necessity of individual asset request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systematic storage of vital course information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Automate collection of standard reference materials</a:t>
            </a:r>
            <a:endParaRPr/>
          </a:p>
        </p:txBody>
      </p:sp>
      <p:pic>
        <p:nvPicPr>
          <p:cNvPr id="384" name="Google Shape;384;g725f1e82c7_5_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824" y="1773936"/>
            <a:ext cx="4773169" cy="4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725f1e82c7_5_1883"/>
          <p:cNvSpPr txBox="1"/>
          <p:nvPr/>
        </p:nvSpPr>
        <p:spPr>
          <a:xfrm>
            <a:off x="10525875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(Freepik.com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5f1e82c7_5_164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SOLUTION CHARACTERISTICS: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Environment Enhancement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g725f1e82c7_5_1648"/>
          <p:cNvSpPr txBox="1"/>
          <p:nvPr>
            <p:ph idx="1" type="body"/>
          </p:nvPr>
        </p:nvSpPr>
        <p:spPr>
          <a:xfrm>
            <a:off x="914400" y="2249425"/>
            <a:ext cx="5628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Create universal reference material standards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Core organizational improvements through a cooperative environment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Normalization to allow cross platform functionality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Special needs and distance learning accessibility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393" name="Google Shape;393;g725f1e82c7_5_1648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4" name="Google Shape;394;g725f1e82c7_5_1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300" y="2097227"/>
            <a:ext cx="5228250" cy="342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5f1e82c7_5_1648"/>
          <p:cNvSpPr txBox="1"/>
          <p:nvPr/>
        </p:nvSpPr>
        <p:spPr>
          <a:xfrm>
            <a:off x="10322575" y="5873250"/>
            <a:ext cx="1815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(shutterstock.com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2bf1adefc_1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Normalization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2" name="Google Shape;402;g72bf1adefc_1_0"/>
          <p:cNvSpPr txBox="1"/>
          <p:nvPr>
            <p:ph idx="1" type="body"/>
          </p:nvPr>
        </p:nvSpPr>
        <p:spPr>
          <a:xfrm>
            <a:off x="6078456" y="2219325"/>
            <a:ext cx="4970700" cy="3541800"/>
          </a:xfrm>
          <a:prstGeom prst="rect">
            <a:avLst/>
          </a:prstGeom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Convert file types (e.g. pdf, txt, doc, docx) to markdown (md)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Allows for comparison or Diff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Allows for searchability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Allows for export as original file type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Allows for singular content search algorithm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72bf1adefc_1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72bf1adefc_1_0"/>
          <p:cNvSpPr/>
          <p:nvPr/>
        </p:nvSpPr>
        <p:spPr>
          <a:xfrm>
            <a:off x="1391325" y="3009625"/>
            <a:ext cx="3808800" cy="2003100"/>
          </a:xfrm>
          <a:prstGeom prst="trapezoid">
            <a:avLst>
              <a:gd fmla="val 25000" name="adj"/>
            </a:avLst>
          </a:prstGeom>
          <a:solidFill>
            <a:srgbClr val="CFE2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g72bf1adefc_1_0"/>
          <p:cNvGrpSpPr/>
          <p:nvPr/>
        </p:nvGrpSpPr>
        <p:grpSpPr>
          <a:xfrm>
            <a:off x="2893382" y="3375119"/>
            <a:ext cx="804670" cy="1230218"/>
            <a:chOff x="7995900" y="1852609"/>
            <a:chExt cx="2062200" cy="3152788"/>
          </a:xfrm>
        </p:grpSpPr>
        <p:pic>
          <p:nvPicPr>
            <p:cNvPr id="406" name="Google Shape;406;g72bf1adefc_1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g72bf1adefc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" name="Google Shape;408;g72bf1adefc_1_0"/>
          <p:cNvCxnSpPr>
            <a:stCxn id="404" idx="3"/>
          </p:cNvCxnSpPr>
          <p:nvPr/>
        </p:nvCxnSpPr>
        <p:spPr>
          <a:xfrm flipH="1" rot="10800000">
            <a:off x="4949738" y="2220175"/>
            <a:ext cx="1099200" cy="179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g72bf1adefc_1_0"/>
          <p:cNvCxnSpPr>
            <a:stCxn id="404" idx="3"/>
          </p:cNvCxnSpPr>
          <p:nvPr/>
        </p:nvCxnSpPr>
        <p:spPr>
          <a:xfrm>
            <a:off x="4949738" y="4011175"/>
            <a:ext cx="1119000" cy="179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g72bf1adefc_1_0"/>
          <p:cNvCxnSpPr>
            <a:stCxn id="404" idx="3"/>
          </p:cNvCxnSpPr>
          <p:nvPr/>
        </p:nvCxnSpPr>
        <p:spPr>
          <a:xfrm flipH="1" rot="10800000">
            <a:off x="4949738" y="2999875"/>
            <a:ext cx="1119000" cy="101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g72bf1adefc_1_0"/>
          <p:cNvCxnSpPr>
            <a:stCxn id="404" idx="3"/>
          </p:cNvCxnSpPr>
          <p:nvPr/>
        </p:nvCxnSpPr>
        <p:spPr>
          <a:xfrm>
            <a:off x="4949738" y="4011175"/>
            <a:ext cx="1128600" cy="6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g72bf1adefc_1_0"/>
          <p:cNvCxnSpPr>
            <a:stCxn id="404" idx="3"/>
            <a:endCxn id="402" idx="1"/>
          </p:cNvCxnSpPr>
          <p:nvPr/>
        </p:nvCxnSpPr>
        <p:spPr>
          <a:xfrm flipH="1" rot="10800000">
            <a:off x="4949738" y="3990175"/>
            <a:ext cx="1128600" cy="2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1285b6c13_13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g71285b6c13_1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71285b6c13_1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901" y="121267"/>
            <a:ext cx="6404824" cy="630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412" y="141400"/>
            <a:ext cx="7823175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"/>
          <p:cNvSpPr txBox="1"/>
          <p:nvPr>
            <p:ph type="title"/>
          </p:nvPr>
        </p:nvSpPr>
        <p:spPr>
          <a:xfrm>
            <a:off x="1582800" y="240650"/>
            <a:ext cx="9026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TEAM CRYSTAL</a:t>
            </a:r>
            <a:endParaRPr/>
          </a:p>
        </p:txBody>
      </p:sp>
      <p:sp>
        <p:nvSpPr>
          <p:cNvPr id="250" name="Google Shape;250;p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"/>
          <p:cNvPicPr preferRelativeResize="0"/>
          <p:nvPr/>
        </p:nvPicPr>
        <p:blipFill rotWithShape="1">
          <a:blip r:embed="rId3">
            <a:alphaModFix/>
          </a:blip>
          <a:srcRect b="5767" l="20297" r="23905" t="6181"/>
          <a:stretch/>
        </p:blipFill>
        <p:spPr>
          <a:xfrm>
            <a:off x="914400" y="1640175"/>
            <a:ext cx="1688827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"/>
          <p:cNvPicPr preferRelativeResize="0"/>
          <p:nvPr/>
        </p:nvPicPr>
        <p:blipFill rotWithShape="1">
          <a:blip r:embed="rId4">
            <a:alphaModFix/>
          </a:blip>
          <a:srcRect b="0" l="378" r="0" t="13859"/>
          <a:stretch/>
        </p:blipFill>
        <p:spPr>
          <a:xfrm>
            <a:off x="9144000" y="1624525"/>
            <a:ext cx="1688825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"/>
          <p:cNvPicPr preferRelativeResize="0"/>
          <p:nvPr/>
        </p:nvPicPr>
        <p:blipFill rotWithShape="1">
          <a:blip r:embed="rId5">
            <a:alphaModFix/>
          </a:blip>
          <a:srcRect b="6603" l="18375" r="18369" t="3167"/>
          <a:stretch/>
        </p:blipFill>
        <p:spPr>
          <a:xfrm>
            <a:off x="6400800" y="1624513"/>
            <a:ext cx="1691640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"/>
          <p:cNvPicPr preferRelativeResize="0"/>
          <p:nvPr/>
        </p:nvPicPr>
        <p:blipFill rotWithShape="1">
          <a:blip r:embed="rId6">
            <a:alphaModFix/>
          </a:blip>
          <a:srcRect b="0" l="0" r="0" t="24357"/>
          <a:stretch/>
        </p:blipFill>
        <p:spPr>
          <a:xfrm>
            <a:off x="3657600" y="1640163"/>
            <a:ext cx="1691640" cy="177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"/>
          <p:cNvPicPr preferRelativeResize="0"/>
          <p:nvPr/>
        </p:nvPicPr>
        <p:blipFill rotWithShape="1">
          <a:blip r:embed="rId7">
            <a:alphaModFix/>
          </a:blip>
          <a:srcRect b="11870" l="0" r="0" t="11872"/>
          <a:stretch/>
        </p:blipFill>
        <p:spPr>
          <a:xfrm>
            <a:off x="2377440" y="4106426"/>
            <a:ext cx="1691640" cy="177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"/>
          <p:cNvSpPr txBox="1"/>
          <p:nvPr/>
        </p:nvSpPr>
        <p:spPr>
          <a:xfrm>
            <a:off x="530800" y="3433550"/>
            <a:ext cx="2611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Stephen Ayers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Algorithms Developer/Testing</a:t>
            </a:r>
            <a:endParaRPr b="0" i="1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8717313" y="3435650"/>
            <a:ext cx="25422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Mike Campbell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Database Architect/Testing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6056825" y="3435650"/>
            <a:ext cx="23796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Joshua Harris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UI/UX Developer</a:t>
            </a: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-</a:t>
            </a: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Testing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" name="Google Shape;259;p2"/>
          <p:cNvSpPr txBox="1"/>
          <p:nvPr/>
        </p:nvSpPr>
        <p:spPr>
          <a:xfrm>
            <a:off x="3090800" y="3433550"/>
            <a:ext cx="29241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Joshua Murphy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Documentation Manager/ Database Developer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2"/>
          <p:cNvSpPr txBox="1"/>
          <p:nvPr/>
        </p:nvSpPr>
        <p:spPr>
          <a:xfrm>
            <a:off x="2314400" y="5880350"/>
            <a:ext cx="18177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Aaron Berman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Team Lead/Webmaster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4194813" y="5899325"/>
            <a:ext cx="35433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Noah Jennings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Algorithms Developer-UI/UX Developer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2" name="Google Shape;262;p2"/>
          <p:cNvPicPr preferRelativeResize="0"/>
          <p:nvPr/>
        </p:nvPicPr>
        <p:blipFill rotWithShape="1">
          <a:blip r:embed="rId8">
            <a:alphaModFix/>
          </a:blip>
          <a:srcRect b="21868" l="0" r="0" t="0"/>
          <a:stretch/>
        </p:blipFill>
        <p:spPr>
          <a:xfrm>
            <a:off x="5120640" y="4106425"/>
            <a:ext cx="1691640" cy="177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"/>
          <p:cNvSpPr txBox="1"/>
          <p:nvPr>
            <p:ph idx="4294967295" type="subTitle"/>
          </p:nvPr>
        </p:nvSpPr>
        <p:spPr>
          <a:xfrm>
            <a:off x="1620900" y="794725"/>
            <a:ext cx="8950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Crystal, comprised of computer science students at Old Dominion University, is developing the A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framework.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Google Shape;264;p2"/>
          <p:cNvSpPr txBox="1"/>
          <p:nvPr/>
        </p:nvSpPr>
        <p:spPr>
          <a:xfrm>
            <a:off x="7863803" y="5899337"/>
            <a:ext cx="1691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Rosalie Oliva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>
                <a:latin typeface="Twentieth Century"/>
                <a:ea typeface="Twentieth Century"/>
                <a:cs typeface="Twentieth Century"/>
                <a:sym typeface="Twentieth Century"/>
              </a:rPr>
              <a:t>UI/UX Developer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2"/>
          <p:cNvPicPr preferRelativeResize="0"/>
          <p:nvPr/>
        </p:nvPicPr>
        <p:blipFill rotWithShape="1">
          <a:blip r:embed="rId9">
            <a:alphaModFix/>
          </a:blip>
          <a:srcRect b="43010" l="0" r="3586" t="0"/>
          <a:stretch/>
        </p:blipFill>
        <p:spPr>
          <a:xfrm>
            <a:off x="7863840" y="4106425"/>
            <a:ext cx="1691640" cy="177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1285b6c13_13_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g71285b6c13_1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71285b6c13_1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73" y="11"/>
            <a:ext cx="4528701" cy="64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1285b6c13_13_1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g71285b6c13_1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6875" y="4786998"/>
            <a:ext cx="1712725" cy="1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71285b6c13_1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800" y="-3"/>
            <a:ext cx="4917000" cy="64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39676c5e_1_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POTENTIAL USER BASE (Worldwide)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0" name="Google Shape;450;g7039676c5e_1_1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51" name="Google Shape;451;g7039676c5e_1_13"/>
          <p:cNvGraphicFramePr/>
          <p:nvPr/>
        </p:nvGraphicFramePr>
        <p:xfrm>
          <a:off x="1300738" y="1761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{C075096A-15FE-4001-9160-7F0D30CC83CA}</a:tableStyleId>
              </a:tblPr>
              <a:tblGrid>
                <a:gridCol w="3091325"/>
                <a:gridCol w="1134100"/>
                <a:gridCol w="1328625"/>
                <a:gridCol w="1020125"/>
                <a:gridCol w="1020125"/>
                <a:gridCol w="1318950"/>
              </a:tblGrid>
              <a:tr h="810050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Enrollments and Online Enrollments, 2016 and 2017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878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</a:t>
                      </a:r>
                      <a:endParaRPr b="1"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2016 total</a:t>
                      </a:r>
                      <a:endParaRPr b="1"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</a:t>
                      </a:r>
                      <a:endParaRPr b="1"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2017 Total</a:t>
                      </a:r>
                      <a:endParaRPr b="1"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Change, 2016 - 17</a:t>
                      </a:r>
                      <a:endParaRPr b="1"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6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Students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20,224,069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20,135,159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-0.44%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Exclusively Online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2,974,836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14.71%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3,104,879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15.42%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4.19%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in Some Online Courses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3,325,750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16.44%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3,552,581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17.64%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6.38%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Enrolled in No Online Courses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13,923,483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68.85%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13,477,699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66.94%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-3.31%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</a:tbl>
          </a:graphicData>
        </a:graphic>
      </p:graphicFrame>
      <p:sp>
        <p:nvSpPr>
          <p:cNvPr id="452" name="Google Shape;452;g7039676c5e_1_13"/>
          <p:cNvSpPr txBox="1"/>
          <p:nvPr/>
        </p:nvSpPr>
        <p:spPr>
          <a:xfrm>
            <a:off x="1245825" y="5948650"/>
            <a:ext cx="9478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Lederman, D. (2018, November 7). Inside Higher Ed. Retrieved March 10, 2020, from </a:t>
            </a:r>
            <a:r>
              <a:rPr b="0" i="0" lang="en-US" sz="1200" u="sng" cap="none" strike="noStrik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https://www.insidehighered.com/digital-learning/article/2018/11/07/new-data-online-enrollments-grow-and-share-overall-enrollment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f6c988c57_5_32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STAKEHOLDERS &amp; </a:t>
            </a:r>
            <a:r>
              <a:rPr lang="en-US">
                <a:solidFill>
                  <a:srgbClr val="000000"/>
                </a:solidFill>
              </a:rPr>
              <a:t>USER ROLES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9" name="Google Shape;459;g7f6c988c57_5_32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0" name="Google Shape;460;g7f6c988c57_5_327"/>
          <p:cNvGrpSpPr/>
          <p:nvPr/>
        </p:nvGrpSpPr>
        <p:grpSpPr>
          <a:xfrm>
            <a:off x="8337721" y="3138955"/>
            <a:ext cx="3472609" cy="3280318"/>
            <a:chOff x="6254516" y="1318143"/>
            <a:chExt cx="2604522" cy="2460300"/>
          </a:xfrm>
        </p:grpSpPr>
        <p:sp>
          <p:nvSpPr>
            <p:cNvPr id="461" name="Google Shape;461;g7f6c988c57_5_327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g7f6c988c57_5_327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g7f6c988c57_5_327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Tester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g7f6c988c57_5_327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Access to Administration roles as well as test specific functionality to </a:t>
              </a: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achieve</a:t>
              </a: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 quality product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5" name="Google Shape;465;g7f6c988c57_5_327"/>
          <p:cNvGrpSpPr/>
          <p:nvPr/>
        </p:nvGrpSpPr>
        <p:grpSpPr>
          <a:xfrm>
            <a:off x="6346973" y="3138955"/>
            <a:ext cx="3472609" cy="3280318"/>
            <a:chOff x="4761418" y="1318143"/>
            <a:chExt cx="2604522" cy="2460300"/>
          </a:xfrm>
        </p:grpSpPr>
        <p:sp>
          <p:nvSpPr>
            <p:cNvPr id="466" name="Google Shape;466;g7f6c988c57_5_327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g7f6c988c57_5_327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g7f6c988c57_5_327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Administrator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g7f6c988c57_5_327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Access to all Faculty roles as well as database </a:t>
              </a: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administration</a:t>
              </a: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capabilities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0" name="Google Shape;470;g7f6c988c57_5_327"/>
          <p:cNvGrpSpPr/>
          <p:nvPr/>
        </p:nvGrpSpPr>
        <p:grpSpPr>
          <a:xfrm>
            <a:off x="4358134" y="3138955"/>
            <a:ext cx="3472609" cy="3280318"/>
            <a:chOff x="3269751" y="1318143"/>
            <a:chExt cx="2604522" cy="2460300"/>
          </a:xfrm>
        </p:grpSpPr>
        <p:sp>
          <p:nvSpPr>
            <p:cNvPr id="471" name="Google Shape;471;g7f6c988c57_5_327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g7f6c988c57_5_327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" name="Google Shape;473;g7f6c988c57_5_327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Faculty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" name="Google Shape;474;g7f6c988c57_5_327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Access to all Student roles as well as ability to upload and update owned artifacts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g7f6c988c57_5_327"/>
          <p:cNvGrpSpPr/>
          <p:nvPr/>
        </p:nvGrpSpPr>
        <p:grpSpPr>
          <a:xfrm>
            <a:off x="2367200" y="3138955"/>
            <a:ext cx="3472609" cy="3280318"/>
            <a:chOff x="1776626" y="1318143"/>
            <a:chExt cx="2604522" cy="2460300"/>
          </a:xfrm>
        </p:grpSpPr>
        <p:grpSp>
          <p:nvGrpSpPr>
            <p:cNvPr id="476" name="Google Shape;476;g7f6c988c57_5_327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477" name="Google Shape;477;g7f6c988c57_5_327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g7f6c988c57_5_327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Student</a:t>
                </a:r>
                <a:endParaRPr b="1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9" name="Google Shape;479;g7f6c988c57_5_327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21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Access to all Guest roles as well as Course specific artifacts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0" name="Google Shape;480;g7f6c988c57_5_327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1" name="Google Shape;481;g7f6c988c57_5_327"/>
          <p:cNvGrpSpPr/>
          <p:nvPr/>
        </p:nvGrpSpPr>
        <p:grpSpPr>
          <a:xfrm>
            <a:off x="378511" y="3138955"/>
            <a:ext cx="3472609" cy="3280318"/>
            <a:chOff x="284959" y="1318143"/>
            <a:chExt cx="2604522" cy="2460300"/>
          </a:xfrm>
        </p:grpSpPr>
        <p:sp>
          <p:nvSpPr>
            <p:cNvPr id="482" name="Google Shape;482;g7f6c988c57_5_327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7f6c988c57_5_327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g7f6c988c57_5_327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Guest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5" name="Google Shape;485;g7f6c988c57_5_327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Access to public facing artifacts with search </a:t>
              </a: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capabilities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6" name="Google Shape;486;g7f6c988c57_5_327"/>
          <p:cNvSpPr txBox="1"/>
          <p:nvPr>
            <p:ph idx="1" type="body"/>
          </p:nvPr>
        </p:nvSpPr>
        <p:spPr>
          <a:xfrm>
            <a:off x="1143000" y="1781999"/>
            <a:ext cx="99060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b="1" lang="en-US" sz="2220">
                <a:solidFill>
                  <a:srgbClr val="000000"/>
                </a:solidFill>
              </a:rPr>
              <a:t>Stakeholders</a:t>
            </a:r>
            <a:r>
              <a:rPr lang="en-US" sz="2220">
                <a:solidFill>
                  <a:srgbClr val="000000"/>
                </a:solidFill>
              </a:rPr>
              <a:t> - Academic institutions, Faculty, Researchers, Students (current and former),  and any person who has a desire to learn from the content which has been stored</a:t>
            </a:r>
            <a:r>
              <a:rPr lang="en-US" sz="2000">
                <a:solidFill>
                  <a:srgbClr val="000000"/>
                </a:solidFill>
              </a:rPr>
              <a:t>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b="1" lang="en-US" sz="2000">
                <a:solidFill>
                  <a:srgbClr val="000000"/>
                </a:solidFill>
              </a:rPr>
              <a:t>User Roles: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25f1e82c7_5_2118"/>
          <p:cNvSpPr txBox="1"/>
          <p:nvPr>
            <p:ph type="title"/>
          </p:nvPr>
        </p:nvSpPr>
        <p:spPr>
          <a:xfrm>
            <a:off x="1143000" y="893272"/>
            <a:ext cx="99060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MAJOR FUNCTIONAL COMPONENTS </a:t>
            </a:r>
            <a:endParaRPr/>
          </a:p>
        </p:txBody>
      </p:sp>
      <p:sp>
        <p:nvSpPr>
          <p:cNvPr id="492" name="Google Shape;492;g725f1e82c7_5_211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725f1e82c7_5_2118"/>
          <p:cNvSpPr/>
          <p:nvPr/>
        </p:nvSpPr>
        <p:spPr>
          <a:xfrm>
            <a:off x="9051800" y="5845500"/>
            <a:ext cx="1256100" cy="455100"/>
          </a:xfrm>
          <a:prstGeom prst="roundRect">
            <a:avLst>
              <a:gd fmla="val 16667" name="adj"/>
            </a:avLst>
          </a:prstGeom>
          <a:solidFill>
            <a:srgbClr val="FFCC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g725f1e82c7_5_2118"/>
          <p:cNvSpPr/>
          <p:nvPr/>
        </p:nvSpPr>
        <p:spPr>
          <a:xfrm>
            <a:off x="10519400" y="5845500"/>
            <a:ext cx="1256100" cy="4551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Asset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5" name="Google Shape;495;g725f1e82c7_5_2118"/>
          <p:cNvGrpSpPr/>
          <p:nvPr/>
        </p:nvGrpSpPr>
        <p:grpSpPr>
          <a:xfrm>
            <a:off x="10583195" y="5845662"/>
            <a:ext cx="255507" cy="454947"/>
            <a:chOff x="7995900" y="1852609"/>
            <a:chExt cx="2062200" cy="3152788"/>
          </a:xfrm>
        </p:grpSpPr>
        <p:pic>
          <p:nvPicPr>
            <p:cNvPr id="496" name="Google Shape;496;g725f1e82c7_5_2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g725f1e82c7_5_2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8" name="Google Shape;498;g725f1e82c7_5_2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046114"/>
            <a:ext cx="12039599" cy="40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25f1e82c7_4_0"/>
          <p:cNvSpPr txBox="1"/>
          <p:nvPr>
            <p:ph type="title"/>
          </p:nvPr>
        </p:nvSpPr>
        <p:spPr>
          <a:xfrm>
            <a:off x="1141425" y="618523"/>
            <a:ext cx="9906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COMPETITION</a:t>
            </a:r>
            <a:endParaRPr/>
          </a:p>
        </p:txBody>
      </p:sp>
      <p:sp>
        <p:nvSpPr>
          <p:cNvPr id="504" name="Google Shape;504;g725f1e82c7_4_0"/>
          <p:cNvSpPr txBox="1"/>
          <p:nvPr>
            <p:ph idx="1" type="body"/>
          </p:nvPr>
        </p:nvSpPr>
        <p:spPr>
          <a:xfrm>
            <a:off x="1143000" y="1781999"/>
            <a:ext cx="99060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220" u="sng">
                <a:solidFill>
                  <a:srgbClr val="000000"/>
                </a:solidFill>
                <a:hlinkClick action="ppaction://hlinksldjump" r:id="rId3"/>
              </a:rPr>
              <a:t>e</a:t>
            </a:r>
            <a:r>
              <a:rPr lang="en-US" sz="2000" u="sng">
                <a:solidFill>
                  <a:srgbClr val="000000"/>
                </a:solidFill>
                <a:hlinkClick action="ppaction://hlinksldjump" r:id="rId4"/>
              </a:rPr>
              <a:t>FileCabinet</a:t>
            </a:r>
            <a:r>
              <a:rPr lang="en-US" sz="2000">
                <a:solidFill>
                  <a:srgbClr val="000000"/>
                </a:solidFill>
              </a:rPr>
              <a:t> - A centralized location for all documents and files. Allows for up to 5 TB of storage. The service can break files down into separate departments and folders. eFileCabinet also lacks in the ability to be locally hosted and controlled by system administrators.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5"/>
              </a:rPr>
              <a:t>Localized Databases</a:t>
            </a:r>
            <a:r>
              <a:rPr lang="en-US" sz="2000">
                <a:solidFill>
                  <a:srgbClr val="000000"/>
                </a:solidFill>
              </a:rPr>
              <a:t> - Databases can contain much of the same information. These are generally not easily accessible by many people due the difficulty included creating SQL queries and data retrieval.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6"/>
              </a:rPr>
              <a:t>FileCloud</a:t>
            </a:r>
            <a:r>
              <a:rPr lang="en-US" sz="2000">
                <a:solidFill>
                  <a:srgbClr val="000000"/>
                </a:solidFill>
              </a:rPr>
              <a:t> - A cloud-based solution to sharing files among students, faculty and administrators. Lacks the ability to be locally hosted and controlled a University.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05" name="Google Shape;505;g725f1e82c7_4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25f1e82c7_4_466"/>
          <p:cNvSpPr txBox="1"/>
          <p:nvPr>
            <p:ph type="title"/>
          </p:nvPr>
        </p:nvSpPr>
        <p:spPr>
          <a:xfrm>
            <a:off x="1141425" y="618523"/>
            <a:ext cx="9906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CURRENT COMPETITION</a:t>
            </a:r>
            <a:endParaRPr/>
          </a:p>
        </p:txBody>
      </p:sp>
      <p:sp>
        <p:nvSpPr>
          <p:cNvPr id="511" name="Google Shape;511;g725f1e82c7_4_466"/>
          <p:cNvSpPr txBox="1"/>
          <p:nvPr>
            <p:ph idx="1" type="body"/>
          </p:nvPr>
        </p:nvSpPr>
        <p:spPr>
          <a:xfrm>
            <a:off x="1143000" y="1781999"/>
            <a:ext cx="99060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  <a:hlinkClick action="ppaction://hlinksldjump" r:id="rId3"/>
              </a:rPr>
              <a:t>GitHub</a:t>
            </a:r>
            <a:r>
              <a:rPr lang="en-US" sz="2000">
                <a:solidFill>
                  <a:srgbClr val="000000"/>
                </a:solidFill>
              </a:rPr>
              <a:t> - A cloud-based repository system for contributing to projects. This is an all-to-one system where the users all contribute to one project. Useful for Programing and its associated documentation.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099E4"/>
              </a:buClr>
              <a:buSzPts val="2775"/>
              <a:buNone/>
            </a:pPr>
            <a:r>
              <a:rPr lang="en-US" sz="2000" u="sng">
                <a:solidFill>
                  <a:srgbClr val="000000"/>
                </a:solidFill>
              </a:rPr>
              <a:t>SharePoint</a:t>
            </a:r>
            <a:r>
              <a:rPr lang="en-US" sz="2000">
                <a:solidFill>
                  <a:srgbClr val="000000"/>
                </a:solidFill>
              </a:rPr>
              <a:t> - A web-based platform that contains the tools of Microsoft Office while allowing collaborative work. Sharepoint is often presented as a document storage and management system, but is fairly customizable. 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12" name="Google Shape;512;g725f1e82c7_4_46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2f92e491e_1_50"/>
          <p:cNvSpPr txBox="1"/>
          <p:nvPr>
            <p:ph type="title"/>
          </p:nvPr>
        </p:nvSpPr>
        <p:spPr>
          <a:xfrm>
            <a:off x="1142988" y="31339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COMPETITION MATRIX</a:t>
            </a:r>
            <a:endParaRPr/>
          </a:p>
        </p:txBody>
      </p:sp>
      <p:sp>
        <p:nvSpPr>
          <p:cNvPr id="519" name="Google Shape;519;g72f92e491e_1_5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20" name="Google Shape;520;g72f92e491e_1_50"/>
          <p:cNvGraphicFramePr/>
          <p:nvPr/>
        </p:nvGraphicFramePr>
        <p:xfrm>
          <a:off x="1362625" y="126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{D0B95D95-B491-4242-A383-C850B27AF17B}</a:tableStyleId>
              </a:tblPr>
              <a:tblGrid>
                <a:gridCol w="2347475"/>
                <a:gridCol w="848950"/>
                <a:gridCol w="1184175"/>
                <a:gridCol w="1398350"/>
                <a:gridCol w="1372400"/>
                <a:gridCol w="1372400"/>
                <a:gridCol w="1382225"/>
              </a:tblGrid>
              <a:tr h="57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Features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FileCloud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Localized Databases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eFileCabinet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GitHub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SharePoint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 Storage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Tracking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Content Search by Filename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 Sharing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Reporting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Content Search by Subject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Notifications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Reports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Format Normalization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Automation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Mandatory Configuration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</a:tbl>
          </a:graphicData>
        </a:graphic>
      </p:graphicFrame>
      <p:grpSp>
        <p:nvGrpSpPr>
          <p:cNvPr id="521" name="Google Shape;521;g72f92e491e_1_50"/>
          <p:cNvGrpSpPr/>
          <p:nvPr/>
        </p:nvGrpSpPr>
        <p:grpSpPr>
          <a:xfrm>
            <a:off x="3970368" y="1267698"/>
            <a:ext cx="376558" cy="563088"/>
            <a:chOff x="7995900" y="1852609"/>
            <a:chExt cx="2062200" cy="3152788"/>
          </a:xfrm>
        </p:grpSpPr>
        <p:pic>
          <p:nvPicPr>
            <p:cNvPr id="522" name="Google Shape;522;g72f92e491e_1_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g72f92e491e_1_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25f1e82c7_4_69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WHAT 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WILL DO AND WILL NOT 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0" name="Google Shape;530;g725f1e82c7_4_699"/>
          <p:cNvSpPr txBox="1"/>
          <p:nvPr>
            <p:ph idx="1" type="body"/>
          </p:nvPr>
        </p:nvSpPr>
        <p:spPr>
          <a:xfrm>
            <a:off x="914400" y="2286000"/>
            <a:ext cx="49128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6AA84F"/>
                </a:solidFill>
              </a:rPr>
              <a:t>will</a:t>
            </a:r>
            <a:r>
              <a:rPr lang="en-US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view changes to an artifact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Link artifacts to the original source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convert documents to markdown for normalization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>
                <a:solidFill>
                  <a:schemeClr val="dk1"/>
                </a:solidFill>
              </a:rPr>
              <a:t>Automate the update of artifacts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1" name="Google Shape;531;g725f1e82c7_4_69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g725f1e82c7_4_699"/>
          <p:cNvSpPr txBox="1"/>
          <p:nvPr>
            <p:ph idx="1" type="body"/>
          </p:nvPr>
        </p:nvSpPr>
        <p:spPr>
          <a:xfrm>
            <a:off x="6172200" y="2286000"/>
            <a:ext cx="49128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CC0000"/>
                </a:solidFill>
              </a:rPr>
              <a:t>will not</a:t>
            </a:r>
            <a:r>
              <a:rPr lang="en-US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Allow users to edit archived artifacts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Provide server hosting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Require document templates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Provide continuous integration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24e7d2774_2_2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DEVELOPMENT TOOLS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9" name="Google Shape;539;g724e7d2774_2_21"/>
          <p:cNvSpPr txBox="1"/>
          <p:nvPr>
            <p:ph idx="1" type="body"/>
          </p:nvPr>
        </p:nvSpPr>
        <p:spPr>
          <a:xfrm>
            <a:off x="914400" y="1725450"/>
            <a:ext cx="4440000" cy="377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Software Requirements:</a:t>
            </a:r>
            <a:endParaRPr b="1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Language: Python 3.8 or newer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GUI language: HTML, CSS, and JS</a:t>
            </a:r>
            <a:r>
              <a:rPr lang="en-U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JS frameworks: Angular and React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IDE: Visual Studio Code (VS Code)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Documentation: pydoc and Sphinx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724e7d2774_2_2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g724e7d2774_2_21"/>
          <p:cNvSpPr txBox="1"/>
          <p:nvPr>
            <p:ph idx="1" type="body"/>
          </p:nvPr>
        </p:nvSpPr>
        <p:spPr>
          <a:xfrm>
            <a:off x="5794125" y="1828800"/>
            <a:ext cx="5253300" cy="356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Code Repository with Version Control: GitLab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Containerization: Docker and Docker Compose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Database: MySQL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APIs: REST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Configuration management: tox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Analysis: pycodestyle (formerly PEP 8) and Pylint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42" name="Google Shape;542;g724e7d2774_2_21"/>
          <p:cNvSpPr txBox="1"/>
          <p:nvPr/>
        </p:nvSpPr>
        <p:spPr>
          <a:xfrm>
            <a:off x="914400" y="5394960"/>
            <a:ext cx="94866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Hardware Requirements: </a:t>
            </a: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Single instance server </a:t>
            </a: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5f1e82c7_5_0"/>
          <p:cNvSpPr txBox="1"/>
          <p:nvPr>
            <p:ph type="title"/>
          </p:nvPr>
        </p:nvSpPr>
        <p:spPr>
          <a:xfrm>
            <a:off x="1142988" y="25889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TEAM MENTORS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g725f1e82c7_5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725f1e82c7_5_0"/>
          <p:cNvPicPr preferRelativeResize="0"/>
          <p:nvPr/>
        </p:nvPicPr>
        <p:blipFill rotWithShape="1">
          <a:blip r:embed="rId3">
            <a:alphaModFix/>
          </a:blip>
          <a:srcRect b="25469" l="0" r="0" t="8169"/>
          <a:stretch/>
        </p:blipFill>
        <p:spPr>
          <a:xfrm>
            <a:off x="3198400" y="2499225"/>
            <a:ext cx="2419625" cy="2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725f1e82c7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524" y="2499225"/>
            <a:ext cx="2419625" cy="240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725f1e82c7_5_0"/>
          <p:cNvSpPr txBox="1"/>
          <p:nvPr/>
        </p:nvSpPr>
        <p:spPr>
          <a:xfrm>
            <a:off x="6208491" y="4903750"/>
            <a:ext cx="318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Thomas Kennedy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g725f1e82c7_5_0"/>
          <p:cNvSpPr txBox="1"/>
          <p:nvPr/>
        </p:nvSpPr>
        <p:spPr>
          <a:xfrm>
            <a:off x="2850167" y="4878350"/>
            <a:ext cx="3116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Janet Brunelle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7" name="Google Shape;277;g725f1e82c7_5_0"/>
          <p:cNvSpPr txBox="1"/>
          <p:nvPr>
            <p:ph idx="1" type="body"/>
          </p:nvPr>
        </p:nvSpPr>
        <p:spPr>
          <a:xfrm>
            <a:off x="1620900" y="1467550"/>
            <a:ext cx="8950200" cy="82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Janet Brunelle and Thomas Kennedy are both serving as mentors to Team Crystal in developing the </a:t>
            </a:r>
            <a:r>
              <a:rPr lang="en-US" sz="1800">
                <a:solidFill>
                  <a:schemeClr val="dk1"/>
                </a:solidFill>
              </a:rPr>
              <a:t>A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framework. Our mentors contributed heavily, explaining their needs and how other services have not been able to fill those needs. A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seeks to fulfill those needs. </a:t>
            </a:r>
            <a:endParaRPr baseline="-25000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24e7d2774_2_2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DEVELOPMENT MODEL - AGILE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9" name="Google Shape;549;g724e7d2774_2_2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g724e7d2774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850" y="1333500"/>
            <a:ext cx="4851576" cy="4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724e7d2774_2_28"/>
          <p:cNvSpPr txBox="1"/>
          <p:nvPr/>
        </p:nvSpPr>
        <p:spPr>
          <a:xfrm>
            <a:off x="7605350" y="3121275"/>
            <a:ext cx="22275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wentieth Century"/>
                <a:ea typeface="Twentieth Century"/>
                <a:cs typeface="Twentieth Century"/>
                <a:sym typeface="Twentieth Century"/>
              </a:rPr>
              <a:t>Agile Software Development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2" name="Google Shape;552;g724e7d2774_2_28"/>
          <p:cNvSpPr txBox="1"/>
          <p:nvPr/>
        </p:nvSpPr>
        <p:spPr>
          <a:xfrm>
            <a:off x="9900150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(Smartsheet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3" name="Google Shape;553;g724e7d2774_2_28"/>
          <p:cNvSpPr txBox="1"/>
          <p:nvPr/>
        </p:nvSpPr>
        <p:spPr>
          <a:xfrm>
            <a:off x="914400" y="2286000"/>
            <a:ext cx="50457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Small team with distributed knowledge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quality product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○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Known customer who can provide immediate feedback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○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Fast return on investment (ROI)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After the first sprint, the A</a:t>
            </a:r>
            <a:r>
              <a:rPr baseline="30000"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 deliverable will be actively used for future sprint development.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24e7d2774_2_3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WORK BREAKDOWN STRUCTURE: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0" name="Google Shape;560;g724e7d2774_2_3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g724e7d2774_2_35"/>
          <p:cNvSpPr/>
          <p:nvPr/>
        </p:nvSpPr>
        <p:spPr>
          <a:xfrm>
            <a:off x="776400" y="4107538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GUI</a:t>
            </a:r>
            <a:endParaRPr b="1" sz="1800"/>
          </a:p>
        </p:txBody>
      </p:sp>
      <p:sp>
        <p:nvSpPr>
          <p:cNvPr id="562" name="Google Shape;562;g724e7d2774_2_35"/>
          <p:cNvSpPr/>
          <p:nvPr/>
        </p:nvSpPr>
        <p:spPr>
          <a:xfrm>
            <a:off x="9623400" y="4107550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Testing</a:t>
            </a:r>
            <a:endParaRPr b="1" sz="1800"/>
          </a:p>
        </p:txBody>
      </p:sp>
      <p:sp>
        <p:nvSpPr>
          <p:cNvPr id="563" name="Google Shape;563;g724e7d2774_2_35"/>
          <p:cNvSpPr/>
          <p:nvPr/>
        </p:nvSpPr>
        <p:spPr>
          <a:xfrm>
            <a:off x="2988150" y="4107538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Algorithms</a:t>
            </a:r>
            <a:endParaRPr b="1" sz="1800"/>
          </a:p>
        </p:txBody>
      </p:sp>
      <p:sp>
        <p:nvSpPr>
          <p:cNvPr id="564" name="Google Shape;564;g724e7d2774_2_35"/>
          <p:cNvSpPr/>
          <p:nvPr/>
        </p:nvSpPr>
        <p:spPr>
          <a:xfrm>
            <a:off x="5199900" y="4107538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External Interfaces</a:t>
            </a:r>
            <a:endParaRPr b="1" sz="1800"/>
          </a:p>
        </p:txBody>
      </p:sp>
      <p:sp>
        <p:nvSpPr>
          <p:cNvPr id="565" name="Google Shape;565;g724e7d2774_2_35"/>
          <p:cNvSpPr/>
          <p:nvPr/>
        </p:nvSpPr>
        <p:spPr>
          <a:xfrm>
            <a:off x="7411638" y="4107538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Database</a:t>
            </a:r>
            <a:endParaRPr b="1" sz="1800"/>
          </a:p>
        </p:txBody>
      </p:sp>
      <p:cxnSp>
        <p:nvCxnSpPr>
          <p:cNvPr id="566" name="Google Shape;566;g724e7d2774_2_35"/>
          <p:cNvCxnSpPr>
            <a:stCxn id="567" idx="2"/>
            <a:endCxn id="561" idx="0"/>
          </p:cNvCxnSpPr>
          <p:nvPr/>
        </p:nvCxnSpPr>
        <p:spPr>
          <a:xfrm rot="5400000">
            <a:off x="3440850" y="1452525"/>
            <a:ext cx="886800" cy="44235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g724e7d2774_2_35"/>
          <p:cNvCxnSpPr>
            <a:stCxn id="563" idx="0"/>
            <a:endCxn id="567" idx="2"/>
          </p:cNvCxnSpPr>
          <p:nvPr/>
        </p:nvCxnSpPr>
        <p:spPr>
          <a:xfrm rot="-5400000">
            <a:off x="4546800" y="2558188"/>
            <a:ext cx="886800" cy="22119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g724e7d2774_2_35"/>
          <p:cNvCxnSpPr>
            <a:stCxn id="564" idx="0"/>
            <a:endCxn id="567" idx="2"/>
          </p:cNvCxnSpPr>
          <p:nvPr/>
        </p:nvCxnSpPr>
        <p:spPr>
          <a:xfrm rot="10800000">
            <a:off x="6096000" y="3220738"/>
            <a:ext cx="0" cy="88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g724e7d2774_2_35"/>
          <p:cNvCxnSpPr>
            <a:stCxn id="565" idx="0"/>
            <a:endCxn id="567" idx="2"/>
          </p:cNvCxnSpPr>
          <p:nvPr/>
        </p:nvCxnSpPr>
        <p:spPr>
          <a:xfrm flipH="1" rot="5400000">
            <a:off x="6758538" y="2558338"/>
            <a:ext cx="886800" cy="22116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g724e7d2774_2_35"/>
          <p:cNvCxnSpPr>
            <a:stCxn id="562" idx="0"/>
            <a:endCxn id="567" idx="2"/>
          </p:cNvCxnSpPr>
          <p:nvPr/>
        </p:nvCxnSpPr>
        <p:spPr>
          <a:xfrm flipH="1" rot="5400000">
            <a:off x="7864350" y="1452400"/>
            <a:ext cx="886800" cy="44235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2" name="Google Shape;572;g724e7d2774_2_35"/>
          <p:cNvGrpSpPr/>
          <p:nvPr/>
        </p:nvGrpSpPr>
        <p:grpSpPr>
          <a:xfrm>
            <a:off x="5148750" y="2302575"/>
            <a:ext cx="1894500" cy="973460"/>
            <a:chOff x="5148750" y="2302575"/>
            <a:chExt cx="1894500" cy="973460"/>
          </a:xfrm>
        </p:grpSpPr>
        <p:sp>
          <p:nvSpPr>
            <p:cNvPr id="567" name="Google Shape;567;g724e7d2774_2_35"/>
            <p:cNvSpPr/>
            <p:nvPr/>
          </p:nvSpPr>
          <p:spPr>
            <a:xfrm>
              <a:off x="5148750" y="2302575"/>
              <a:ext cx="1894500" cy="9183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4800"/>
            </a:p>
          </p:txBody>
        </p:sp>
        <p:grpSp>
          <p:nvGrpSpPr>
            <p:cNvPr id="573" name="Google Shape;573;g724e7d2774_2_35"/>
            <p:cNvGrpSpPr/>
            <p:nvPr/>
          </p:nvGrpSpPr>
          <p:grpSpPr>
            <a:xfrm>
              <a:off x="5837100" y="2401137"/>
              <a:ext cx="640519" cy="874899"/>
              <a:chOff x="7995900" y="1852609"/>
              <a:chExt cx="2062200" cy="3152788"/>
            </a:xfrm>
          </p:grpSpPr>
          <p:pic>
            <p:nvPicPr>
              <p:cNvPr id="574" name="Google Shape;574;g724e7d2774_2_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076900" y="1852609"/>
                <a:ext cx="1981200" cy="3152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g724e7d2774_2_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95900" y="1852622"/>
                <a:ext cx="1981200" cy="3152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37ac46ef9_72_19"/>
          <p:cNvSpPr txBox="1"/>
          <p:nvPr>
            <p:ph type="title"/>
          </p:nvPr>
        </p:nvSpPr>
        <p:spPr>
          <a:xfrm>
            <a:off x="1143000" y="621792"/>
            <a:ext cx="3026400" cy="105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SITE MAP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2" name="Google Shape;582;g837ac46ef9_72_1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3" name="Google Shape;583;g837ac46ef9_72_19"/>
          <p:cNvCxnSpPr>
            <a:stCxn id="584" idx="2"/>
            <a:endCxn id="585" idx="0"/>
          </p:cNvCxnSpPr>
          <p:nvPr/>
        </p:nvCxnSpPr>
        <p:spPr>
          <a:xfrm flipH="1" rot="-5400000">
            <a:off x="5948766" y="1589905"/>
            <a:ext cx="280200" cy="6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g837ac46ef9_72_19"/>
          <p:cNvSpPr/>
          <p:nvPr/>
        </p:nvSpPr>
        <p:spPr>
          <a:xfrm>
            <a:off x="5248724" y="1730255"/>
            <a:ext cx="1679700" cy="484800"/>
          </a:xfrm>
          <a:prstGeom prst="roundRect">
            <a:avLst>
              <a:gd fmla="val 2638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Authenticate                        credentials</a:t>
            </a:r>
            <a:endParaRPr/>
          </a:p>
        </p:txBody>
      </p:sp>
      <p:sp>
        <p:nvSpPr>
          <p:cNvPr id="586" name="Google Shape;586;g837ac46ef9_72_19"/>
          <p:cNvSpPr/>
          <p:nvPr/>
        </p:nvSpPr>
        <p:spPr>
          <a:xfrm>
            <a:off x="1261422" y="2575380"/>
            <a:ext cx="1440900" cy="402300"/>
          </a:xfrm>
          <a:prstGeom prst="roundRect">
            <a:avLst>
              <a:gd fmla="val 2950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Guest</a:t>
            </a:r>
            <a:endParaRPr b="1"/>
          </a:p>
        </p:txBody>
      </p:sp>
      <p:cxnSp>
        <p:nvCxnSpPr>
          <p:cNvPr id="587" name="Google Shape;587;g837ac46ef9_72_19"/>
          <p:cNvCxnSpPr>
            <a:stCxn id="586" idx="2"/>
            <a:endCxn id="588" idx="0"/>
          </p:cNvCxnSpPr>
          <p:nvPr/>
        </p:nvCxnSpPr>
        <p:spPr>
          <a:xfrm flipH="1" rot="-5400000">
            <a:off x="1847922" y="3111630"/>
            <a:ext cx="268500" cy="6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g837ac46ef9_72_19"/>
          <p:cNvSpPr/>
          <p:nvPr/>
        </p:nvSpPr>
        <p:spPr>
          <a:xfrm>
            <a:off x="3311847" y="2573775"/>
            <a:ext cx="1444800" cy="402300"/>
          </a:xfrm>
          <a:prstGeom prst="roundRect">
            <a:avLst>
              <a:gd fmla="val 29991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Student</a:t>
            </a:r>
            <a:endParaRPr b="1"/>
          </a:p>
        </p:txBody>
      </p:sp>
      <p:sp>
        <p:nvSpPr>
          <p:cNvPr id="590" name="Google Shape;590;g837ac46ef9_72_19"/>
          <p:cNvSpPr/>
          <p:nvPr/>
        </p:nvSpPr>
        <p:spPr>
          <a:xfrm>
            <a:off x="7323388" y="2575975"/>
            <a:ext cx="1648200" cy="402300"/>
          </a:xfrm>
          <a:prstGeom prst="roundRect">
            <a:avLst>
              <a:gd fmla="val 3281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Administrator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591" name="Google Shape;591;g837ac46ef9_72_19"/>
          <p:cNvGrpSpPr/>
          <p:nvPr/>
        </p:nvGrpSpPr>
        <p:grpSpPr>
          <a:xfrm>
            <a:off x="5308790" y="733923"/>
            <a:ext cx="1559552" cy="759202"/>
            <a:chOff x="5148750" y="874425"/>
            <a:chExt cx="1894500" cy="973460"/>
          </a:xfrm>
        </p:grpSpPr>
        <p:sp>
          <p:nvSpPr>
            <p:cNvPr id="584" name="Google Shape;584;g837ac46ef9_72_19"/>
            <p:cNvSpPr/>
            <p:nvPr/>
          </p:nvSpPr>
          <p:spPr>
            <a:xfrm>
              <a:off x="5148750" y="874425"/>
              <a:ext cx="1894500" cy="9183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4800"/>
            </a:p>
          </p:txBody>
        </p:sp>
        <p:grpSp>
          <p:nvGrpSpPr>
            <p:cNvPr id="592" name="Google Shape;592;g837ac46ef9_72_19"/>
            <p:cNvGrpSpPr/>
            <p:nvPr/>
          </p:nvGrpSpPr>
          <p:grpSpPr>
            <a:xfrm>
              <a:off x="5837100" y="972987"/>
              <a:ext cx="640519" cy="874899"/>
              <a:chOff x="7995900" y="1852609"/>
              <a:chExt cx="2062200" cy="3152788"/>
            </a:xfrm>
          </p:grpSpPr>
          <p:pic>
            <p:nvPicPr>
              <p:cNvPr id="593" name="Google Shape;593;g837ac46ef9_72_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076900" y="1852609"/>
                <a:ext cx="1981200" cy="3152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" name="Google Shape;594;g837ac46ef9_72_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95900" y="1852622"/>
                <a:ext cx="1981200" cy="3152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5" name="Google Shape;595;g837ac46ef9_72_19"/>
          <p:cNvSpPr/>
          <p:nvPr/>
        </p:nvSpPr>
        <p:spPr>
          <a:xfrm>
            <a:off x="5366163" y="2575925"/>
            <a:ext cx="1444800" cy="402300"/>
          </a:xfrm>
          <a:prstGeom prst="roundRect">
            <a:avLst>
              <a:gd fmla="val 3281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Faculty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96" name="Google Shape;596;g837ac46ef9_72_19"/>
          <p:cNvSpPr/>
          <p:nvPr/>
        </p:nvSpPr>
        <p:spPr>
          <a:xfrm>
            <a:off x="9484047" y="2575925"/>
            <a:ext cx="1444800" cy="402300"/>
          </a:xfrm>
          <a:prstGeom prst="roundRect">
            <a:avLst>
              <a:gd fmla="val 3281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Tester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8" name="Google Shape;588;g837ac46ef9_72_19"/>
          <p:cNvSpPr/>
          <p:nvPr/>
        </p:nvSpPr>
        <p:spPr>
          <a:xfrm>
            <a:off x="1090272" y="3246243"/>
            <a:ext cx="1783200" cy="429900"/>
          </a:xfrm>
          <a:prstGeom prst="roundRect">
            <a:avLst>
              <a:gd fmla="val 2977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Sort, filter, display artifacts</a:t>
            </a:r>
            <a:endParaRPr/>
          </a:p>
        </p:txBody>
      </p:sp>
      <p:sp>
        <p:nvSpPr>
          <p:cNvPr id="597" name="Google Shape;597;g837ac46ef9_72_19"/>
          <p:cNvSpPr/>
          <p:nvPr/>
        </p:nvSpPr>
        <p:spPr>
          <a:xfrm>
            <a:off x="1300272" y="3942125"/>
            <a:ext cx="1363800" cy="4278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Read artifacts</a:t>
            </a:r>
            <a:endParaRPr/>
          </a:p>
        </p:txBody>
      </p:sp>
      <p:sp>
        <p:nvSpPr>
          <p:cNvPr id="598" name="Google Shape;598;g837ac46ef9_72_19"/>
          <p:cNvSpPr/>
          <p:nvPr/>
        </p:nvSpPr>
        <p:spPr>
          <a:xfrm>
            <a:off x="1300272" y="4635900"/>
            <a:ext cx="1363800" cy="427800"/>
          </a:xfrm>
          <a:prstGeom prst="roundRect">
            <a:avLst>
              <a:gd fmla="val 33369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artifacts </a:t>
            </a:r>
            <a:endParaRPr/>
          </a:p>
        </p:txBody>
      </p:sp>
      <p:cxnSp>
        <p:nvCxnSpPr>
          <p:cNvPr id="599" name="Google Shape;599;g837ac46ef9_72_19"/>
          <p:cNvCxnSpPr>
            <a:stCxn id="588" idx="2"/>
            <a:endCxn id="597" idx="0"/>
          </p:cNvCxnSpPr>
          <p:nvPr/>
        </p:nvCxnSpPr>
        <p:spPr>
          <a:xfrm flipH="1" rot="-5400000">
            <a:off x="1849122" y="3808893"/>
            <a:ext cx="266100" cy="600"/>
          </a:xfrm>
          <a:prstGeom prst="bentConnector3">
            <a:avLst>
              <a:gd fmla="val 49978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g837ac46ef9_72_19"/>
          <p:cNvCxnSpPr>
            <a:stCxn id="598" idx="0"/>
            <a:endCxn id="597" idx="2"/>
          </p:cNvCxnSpPr>
          <p:nvPr/>
        </p:nvCxnSpPr>
        <p:spPr>
          <a:xfrm rot="-5400000">
            <a:off x="1849422" y="4502550"/>
            <a:ext cx="266100" cy="600"/>
          </a:xfrm>
          <a:prstGeom prst="bentConnector3">
            <a:avLst>
              <a:gd fmla="val 4997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g837ac46ef9_72_19"/>
          <p:cNvCxnSpPr>
            <a:stCxn id="585" idx="2"/>
            <a:endCxn id="586" idx="0"/>
          </p:cNvCxnSpPr>
          <p:nvPr/>
        </p:nvCxnSpPr>
        <p:spPr>
          <a:xfrm rot="5400000">
            <a:off x="3855074" y="341855"/>
            <a:ext cx="360300" cy="41067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g837ac46ef9_72_19"/>
          <p:cNvCxnSpPr>
            <a:stCxn id="596" idx="2"/>
            <a:endCxn id="603" idx="0"/>
          </p:cNvCxnSpPr>
          <p:nvPr/>
        </p:nvCxnSpPr>
        <p:spPr>
          <a:xfrm flipH="1" rot="-5400000">
            <a:off x="10070247" y="3114425"/>
            <a:ext cx="275700" cy="33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g837ac46ef9_72_19"/>
          <p:cNvSpPr/>
          <p:nvPr/>
        </p:nvSpPr>
        <p:spPr>
          <a:xfrm>
            <a:off x="5261766" y="3962186"/>
            <a:ext cx="1654200" cy="4299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Upload/update artifacts</a:t>
            </a:r>
            <a:endParaRPr/>
          </a:p>
        </p:txBody>
      </p:sp>
      <p:sp>
        <p:nvSpPr>
          <p:cNvPr id="605" name="Google Shape;605;g837ac46ef9_72_19"/>
          <p:cNvSpPr/>
          <p:nvPr/>
        </p:nvSpPr>
        <p:spPr>
          <a:xfrm>
            <a:off x="9314550" y="3943639"/>
            <a:ext cx="1783800" cy="432600"/>
          </a:xfrm>
          <a:prstGeom prst="roundRect">
            <a:avLst>
              <a:gd fmla="val 2455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reports about users and artifacts</a:t>
            </a:r>
            <a:endParaRPr/>
          </a:p>
        </p:txBody>
      </p:sp>
      <p:sp>
        <p:nvSpPr>
          <p:cNvPr id="606" name="Google Shape;606;g837ac46ef9_72_19"/>
          <p:cNvSpPr/>
          <p:nvPr/>
        </p:nvSpPr>
        <p:spPr>
          <a:xfrm>
            <a:off x="5138037" y="4636453"/>
            <a:ext cx="1901700" cy="4215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Manipulate owned artifacts</a:t>
            </a:r>
            <a:endParaRPr/>
          </a:p>
        </p:txBody>
      </p:sp>
      <p:sp>
        <p:nvSpPr>
          <p:cNvPr id="603" name="Google Shape;603;g837ac46ef9_72_19"/>
          <p:cNvSpPr/>
          <p:nvPr/>
        </p:nvSpPr>
        <p:spPr>
          <a:xfrm>
            <a:off x="9317925" y="3253975"/>
            <a:ext cx="1783800" cy="432600"/>
          </a:xfrm>
          <a:prstGeom prst="roundRect">
            <a:avLst>
              <a:gd fmla="val 2455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Administrative capabilities</a:t>
            </a:r>
            <a:endParaRPr/>
          </a:p>
        </p:txBody>
      </p:sp>
      <p:sp>
        <p:nvSpPr>
          <p:cNvPr id="607" name="Google Shape;607;g837ac46ef9_72_19"/>
          <p:cNvSpPr/>
          <p:nvPr/>
        </p:nvSpPr>
        <p:spPr>
          <a:xfrm>
            <a:off x="9317925" y="4631388"/>
            <a:ext cx="1783800" cy="432600"/>
          </a:xfrm>
          <a:prstGeom prst="roundRect">
            <a:avLst>
              <a:gd fmla="val 2455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Analyze results</a:t>
            </a:r>
            <a:endParaRPr/>
          </a:p>
        </p:txBody>
      </p:sp>
      <p:sp>
        <p:nvSpPr>
          <p:cNvPr id="608" name="Google Shape;608;g837ac46ef9_72_19"/>
          <p:cNvSpPr/>
          <p:nvPr/>
        </p:nvSpPr>
        <p:spPr>
          <a:xfrm>
            <a:off x="9314550" y="5319150"/>
            <a:ext cx="1783800" cy="432600"/>
          </a:xfrm>
          <a:prstGeom prst="roundRect">
            <a:avLst>
              <a:gd fmla="val 2455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test problems</a:t>
            </a:r>
            <a:endParaRPr/>
          </a:p>
        </p:txBody>
      </p:sp>
      <p:sp>
        <p:nvSpPr>
          <p:cNvPr id="609" name="Google Shape;609;g837ac46ef9_72_19"/>
          <p:cNvSpPr/>
          <p:nvPr/>
        </p:nvSpPr>
        <p:spPr>
          <a:xfrm>
            <a:off x="7175543" y="3945125"/>
            <a:ext cx="1944000" cy="419700"/>
          </a:xfrm>
          <a:prstGeom prst="roundRect">
            <a:avLst>
              <a:gd fmla="val 2977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ccess all artifacts </a:t>
            </a:r>
            <a:endParaRPr/>
          </a:p>
        </p:txBody>
      </p:sp>
      <p:sp>
        <p:nvSpPr>
          <p:cNvPr id="610" name="Google Shape;610;g837ac46ef9_72_19"/>
          <p:cNvSpPr/>
          <p:nvPr/>
        </p:nvSpPr>
        <p:spPr>
          <a:xfrm>
            <a:off x="7176303" y="4633300"/>
            <a:ext cx="1944000" cy="4215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Manipulate all artifacts</a:t>
            </a:r>
            <a:endParaRPr/>
          </a:p>
        </p:txBody>
      </p:sp>
      <p:cxnSp>
        <p:nvCxnSpPr>
          <p:cNvPr id="611" name="Google Shape;611;g837ac46ef9_72_19"/>
          <p:cNvCxnSpPr>
            <a:stCxn id="585" idx="2"/>
            <a:endCxn id="589" idx="0"/>
          </p:cNvCxnSpPr>
          <p:nvPr/>
        </p:nvCxnSpPr>
        <p:spPr>
          <a:xfrm rot="5400000">
            <a:off x="4881974" y="1367255"/>
            <a:ext cx="358800" cy="20544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g837ac46ef9_72_19"/>
          <p:cNvCxnSpPr>
            <a:stCxn id="595" idx="0"/>
            <a:endCxn id="585" idx="2"/>
          </p:cNvCxnSpPr>
          <p:nvPr/>
        </p:nvCxnSpPr>
        <p:spPr>
          <a:xfrm rot="-5400000">
            <a:off x="5908413" y="2395175"/>
            <a:ext cx="3609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g837ac46ef9_72_19"/>
          <p:cNvCxnSpPr>
            <a:stCxn id="590" idx="0"/>
            <a:endCxn id="585" idx="2"/>
          </p:cNvCxnSpPr>
          <p:nvPr/>
        </p:nvCxnSpPr>
        <p:spPr>
          <a:xfrm flipH="1" rot="5400000">
            <a:off x="6937588" y="1366075"/>
            <a:ext cx="360900" cy="20589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g837ac46ef9_72_19"/>
          <p:cNvCxnSpPr>
            <a:stCxn id="596" idx="0"/>
            <a:endCxn id="585" idx="2"/>
          </p:cNvCxnSpPr>
          <p:nvPr/>
        </p:nvCxnSpPr>
        <p:spPr>
          <a:xfrm flipH="1" rot="5400000">
            <a:off x="7967097" y="336575"/>
            <a:ext cx="360900" cy="41178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g837ac46ef9_72_19"/>
          <p:cNvCxnSpPr>
            <a:stCxn id="603" idx="2"/>
            <a:endCxn id="605" idx="0"/>
          </p:cNvCxnSpPr>
          <p:nvPr/>
        </p:nvCxnSpPr>
        <p:spPr>
          <a:xfrm rot="5400000">
            <a:off x="10079625" y="3813475"/>
            <a:ext cx="257100" cy="33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g837ac46ef9_72_19"/>
          <p:cNvCxnSpPr>
            <a:stCxn id="605" idx="2"/>
            <a:endCxn id="607" idx="0"/>
          </p:cNvCxnSpPr>
          <p:nvPr/>
        </p:nvCxnSpPr>
        <p:spPr>
          <a:xfrm flipH="1" rot="-5400000">
            <a:off x="10080600" y="4502089"/>
            <a:ext cx="255000" cy="3300"/>
          </a:xfrm>
          <a:prstGeom prst="bentConnector3">
            <a:avLst>
              <a:gd fmla="val 5002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g837ac46ef9_72_19"/>
          <p:cNvCxnSpPr>
            <a:stCxn id="607" idx="2"/>
            <a:endCxn id="608" idx="0"/>
          </p:cNvCxnSpPr>
          <p:nvPr/>
        </p:nvCxnSpPr>
        <p:spPr>
          <a:xfrm rot="5400000">
            <a:off x="10080525" y="5189988"/>
            <a:ext cx="255300" cy="3300"/>
          </a:xfrm>
          <a:prstGeom prst="bentConnector3">
            <a:avLst>
              <a:gd fmla="val 4997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g837ac46ef9_72_19"/>
          <p:cNvSpPr/>
          <p:nvPr/>
        </p:nvSpPr>
        <p:spPr>
          <a:xfrm>
            <a:off x="7175553" y="5323275"/>
            <a:ext cx="1944000" cy="4215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Manipulate all users</a:t>
            </a:r>
            <a:endParaRPr/>
          </a:p>
        </p:txBody>
      </p:sp>
      <p:sp>
        <p:nvSpPr>
          <p:cNvPr id="619" name="Google Shape;619;g837ac46ef9_72_19"/>
          <p:cNvSpPr/>
          <p:nvPr/>
        </p:nvSpPr>
        <p:spPr>
          <a:xfrm>
            <a:off x="5361711" y="5916900"/>
            <a:ext cx="1461600" cy="420000"/>
          </a:xfrm>
          <a:prstGeom prst="roundRect">
            <a:avLst>
              <a:gd fmla="val 2977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Invite new user </a:t>
            </a:r>
            <a:endParaRPr/>
          </a:p>
        </p:txBody>
      </p:sp>
      <p:sp>
        <p:nvSpPr>
          <p:cNvPr id="620" name="Google Shape;620;g837ac46ef9_72_19"/>
          <p:cNvSpPr/>
          <p:nvPr/>
        </p:nvSpPr>
        <p:spPr>
          <a:xfrm>
            <a:off x="3252489" y="3940075"/>
            <a:ext cx="1559400" cy="4299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Create/Export Bookmarks</a:t>
            </a:r>
            <a:endParaRPr/>
          </a:p>
        </p:txBody>
      </p:sp>
      <p:sp>
        <p:nvSpPr>
          <p:cNvPr id="621" name="Google Shape;621;g837ac46ef9_72_19"/>
          <p:cNvSpPr/>
          <p:nvPr/>
        </p:nvSpPr>
        <p:spPr>
          <a:xfrm>
            <a:off x="3140126" y="3270463"/>
            <a:ext cx="1783200" cy="4299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Guest Capabilities</a:t>
            </a:r>
            <a:endParaRPr/>
          </a:p>
        </p:txBody>
      </p:sp>
      <p:sp>
        <p:nvSpPr>
          <p:cNvPr id="622" name="Google Shape;622;g837ac46ef9_72_19"/>
          <p:cNvSpPr/>
          <p:nvPr/>
        </p:nvSpPr>
        <p:spPr>
          <a:xfrm>
            <a:off x="5196980" y="3255250"/>
            <a:ext cx="1783200" cy="4299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</a:t>
            </a:r>
            <a:r>
              <a:rPr lang="en-US"/>
              <a:t>Capabilities</a:t>
            </a:r>
            <a:endParaRPr/>
          </a:p>
        </p:txBody>
      </p:sp>
      <p:sp>
        <p:nvSpPr>
          <p:cNvPr id="623" name="Google Shape;623;g837ac46ef9_72_19"/>
          <p:cNvSpPr/>
          <p:nvPr/>
        </p:nvSpPr>
        <p:spPr>
          <a:xfrm>
            <a:off x="7257451" y="3246750"/>
            <a:ext cx="1783200" cy="429900"/>
          </a:xfrm>
          <a:prstGeom prst="roundRect">
            <a:avLst>
              <a:gd fmla="val 32673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 </a:t>
            </a:r>
            <a:r>
              <a:rPr lang="en-US"/>
              <a:t>Capabilities</a:t>
            </a:r>
            <a:endParaRPr/>
          </a:p>
        </p:txBody>
      </p:sp>
      <p:cxnSp>
        <p:nvCxnSpPr>
          <p:cNvPr id="624" name="Google Shape;624;g837ac46ef9_72_19"/>
          <p:cNvCxnSpPr>
            <a:stCxn id="589" idx="2"/>
            <a:endCxn id="621" idx="0"/>
          </p:cNvCxnSpPr>
          <p:nvPr/>
        </p:nvCxnSpPr>
        <p:spPr>
          <a:xfrm rot="5400000">
            <a:off x="3885897" y="3122025"/>
            <a:ext cx="294300" cy="2400"/>
          </a:xfrm>
          <a:prstGeom prst="bentConnector3">
            <a:avLst>
              <a:gd fmla="val 5001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837ac46ef9_72_19"/>
          <p:cNvCxnSpPr>
            <a:stCxn id="621" idx="2"/>
            <a:endCxn id="620" idx="0"/>
          </p:cNvCxnSpPr>
          <p:nvPr/>
        </p:nvCxnSpPr>
        <p:spPr>
          <a:xfrm flipH="1" rot="-5400000">
            <a:off x="3912176" y="3819913"/>
            <a:ext cx="2397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g837ac46ef9_72_19"/>
          <p:cNvCxnSpPr>
            <a:stCxn id="595" idx="2"/>
            <a:endCxn id="622" idx="0"/>
          </p:cNvCxnSpPr>
          <p:nvPr/>
        </p:nvCxnSpPr>
        <p:spPr>
          <a:xfrm flipH="1" rot="-5400000">
            <a:off x="5950413" y="3116375"/>
            <a:ext cx="276900" cy="600"/>
          </a:xfrm>
          <a:prstGeom prst="bentConnector3">
            <a:avLst>
              <a:gd fmla="val 5002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g837ac46ef9_72_19"/>
          <p:cNvCxnSpPr>
            <a:stCxn id="622" idx="2"/>
            <a:endCxn id="604" idx="0"/>
          </p:cNvCxnSpPr>
          <p:nvPr/>
        </p:nvCxnSpPr>
        <p:spPr>
          <a:xfrm flipH="1" rot="-5400000">
            <a:off x="5950430" y="3823300"/>
            <a:ext cx="276900" cy="600"/>
          </a:xfrm>
          <a:prstGeom prst="bentConnector3">
            <a:avLst>
              <a:gd fmla="val 5002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g837ac46ef9_72_19"/>
          <p:cNvCxnSpPr>
            <a:stCxn id="604" idx="2"/>
            <a:endCxn id="606" idx="0"/>
          </p:cNvCxnSpPr>
          <p:nvPr/>
        </p:nvCxnSpPr>
        <p:spPr>
          <a:xfrm flipH="1" rot="-5400000">
            <a:off x="5966916" y="4514036"/>
            <a:ext cx="244500" cy="600"/>
          </a:xfrm>
          <a:prstGeom prst="bentConnector3">
            <a:avLst>
              <a:gd fmla="val 4997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g837ac46ef9_72_19"/>
          <p:cNvCxnSpPr>
            <a:stCxn id="606" idx="2"/>
            <a:endCxn id="619" idx="0"/>
          </p:cNvCxnSpPr>
          <p:nvPr/>
        </p:nvCxnSpPr>
        <p:spPr>
          <a:xfrm flipH="1" rot="-5400000">
            <a:off x="5661237" y="5485603"/>
            <a:ext cx="858900" cy="3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g837ac46ef9_72_19"/>
          <p:cNvCxnSpPr>
            <a:stCxn id="590" idx="2"/>
            <a:endCxn id="623" idx="0"/>
          </p:cNvCxnSpPr>
          <p:nvPr/>
        </p:nvCxnSpPr>
        <p:spPr>
          <a:xfrm flipH="1" rot="-5400000">
            <a:off x="8013988" y="3111775"/>
            <a:ext cx="268500" cy="1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g837ac46ef9_72_19"/>
          <p:cNvCxnSpPr>
            <a:stCxn id="623" idx="2"/>
            <a:endCxn id="609" idx="0"/>
          </p:cNvCxnSpPr>
          <p:nvPr/>
        </p:nvCxnSpPr>
        <p:spPr>
          <a:xfrm rot="5400000">
            <a:off x="8014051" y="3810150"/>
            <a:ext cx="268500" cy="1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g837ac46ef9_72_19"/>
          <p:cNvCxnSpPr>
            <a:stCxn id="609" idx="2"/>
            <a:endCxn id="610" idx="0"/>
          </p:cNvCxnSpPr>
          <p:nvPr/>
        </p:nvCxnSpPr>
        <p:spPr>
          <a:xfrm flipH="1" rot="-5400000">
            <a:off x="8013743" y="4498625"/>
            <a:ext cx="268500" cy="9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g837ac46ef9_72_19"/>
          <p:cNvCxnSpPr>
            <a:stCxn id="610" idx="2"/>
            <a:endCxn id="618" idx="0"/>
          </p:cNvCxnSpPr>
          <p:nvPr/>
        </p:nvCxnSpPr>
        <p:spPr>
          <a:xfrm rot="5400000">
            <a:off x="8013753" y="5188750"/>
            <a:ext cx="268500" cy="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g837ac46ef9_72_19"/>
          <p:cNvSpPr/>
          <p:nvPr/>
        </p:nvSpPr>
        <p:spPr>
          <a:xfrm>
            <a:off x="5361711" y="5277425"/>
            <a:ext cx="1461600" cy="420000"/>
          </a:xfrm>
          <a:prstGeom prst="roundRect">
            <a:avLst>
              <a:gd fmla="val 29771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Grant artifact access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g724e7d2774_2_42"/>
          <p:cNvCxnSpPr>
            <a:stCxn id="641" idx="2"/>
            <a:endCxn id="642" idx="0"/>
          </p:cNvCxnSpPr>
          <p:nvPr/>
        </p:nvCxnSpPr>
        <p:spPr>
          <a:xfrm flipH="1" rot="-5400000">
            <a:off x="5577538" y="4593175"/>
            <a:ext cx="1015800" cy="6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g724e7d2774_2_42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g724e7d2774_2_42"/>
          <p:cNvSpPr/>
          <p:nvPr/>
        </p:nvSpPr>
        <p:spPr>
          <a:xfrm>
            <a:off x="736700" y="3457825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Data Retrieval</a:t>
            </a:r>
            <a:endParaRPr sz="1800"/>
          </a:p>
        </p:txBody>
      </p:sp>
      <p:sp>
        <p:nvSpPr>
          <p:cNvPr id="645" name="Google Shape;645;g724e7d2774_2_42"/>
          <p:cNvSpPr/>
          <p:nvPr/>
        </p:nvSpPr>
        <p:spPr>
          <a:xfrm>
            <a:off x="7200625" y="3457825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Filtering</a:t>
            </a:r>
            <a:endParaRPr sz="1800"/>
          </a:p>
        </p:txBody>
      </p:sp>
      <p:sp>
        <p:nvSpPr>
          <p:cNvPr id="646" name="Google Shape;646;g724e7d2774_2_42"/>
          <p:cNvSpPr/>
          <p:nvPr/>
        </p:nvSpPr>
        <p:spPr>
          <a:xfrm>
            <a:off x="3171163" y="3457663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Data </a:t>
            </a:r>
            <a:r>
              <a:rPr lang="en-US" sz="1800"/>
              <a:t>Analysis</a:t>
            </a:r>
            <a:endParaRPr sz="1800"/>
          </a:p>
        </p:txBody>
      </p:sp>
      <p:sp>
        <p:nvSpPr>
          <p:cNvPr id="647" name="Google Shape;647;g724e7d2774_2_42"/>
          <p:cNvSpPr/>
          <p:nvPr/>
        </p:nvSpPr>
        <p:spPr>
          <a:xfrm>
            <a:off x="1680363" y="4375975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scraping</a:t>
            </a:r>
            <a:endParaRPr/>
          </a:p>
        </p:txBody>
      </p:sp>
      <p:sp>
        <p:nvSpPr>
          <p:cNvPr id="641" name="Google Shape;641;g724e7d2774_2_42"/>
          <p:cNvSpPr/>
          <p:nvPr/>
        </p:nvSpPr>
        <p:spPr>
          <a:xfrm>
            <a:off x="5187538" y="3457825"/>
            <a:ext cx="17889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Security</a:t>
            </a:r>
            <a:endParaRPr sz="1800"/>
          </a:p>
        </p:txBody>
      </p:sp>
      <p:sp>
        <p:nvSpPr>
          <p:cNvPr id="648" name="Google Shape;648;g724e7d2774_2_42"/>
          <p:cNvSpPr/>
          <p:nvPr/>
        </p:nvSpPr>
        <p:spPr>
          <a:xfrm>
            <a:off x="4976800" y="2056375"/>
            <a:ext cx="2210400" cy="918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800"/>
              <a:t>Algorithms</a:t>
            </a:r>
            <a:endParaRPr baseline="30000" sz="4800"/>
          </a:p>
        </p:txBody>
      </p:sp>
      <p:cxnSp>
        <p:nvCxnSpPr>
          <p:cNvPr id="649" name="Google Shape;649;g724e7d2774_2_42"/>
          <p:cNvCxnSpPr>
            <a:stCxn id="644" idx="2"/>
            <a:endCxn id="647" idx="0"/>
          </p:cNvCxnSpPr>
          <p:nvPr/>
        </p:nvCxnSpPr>
        <p:spPr>
          <a:xfrm flipH="1" rot="-5400000">
            <a:off x="1865000" y="3856525"/>
            <a:ext cx="287400" cy="751800"/>
          </a:xfrm>
          <a:prstGeom prst="bentConnector3">
            <a:avLst>
              <a:gd fmla="val 4997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g724e7d2774_2_42"/>
          <p:cNvSpPr/>
          <p:nvPr/>
        </p:nvSpPr>
        <p:spPr>
          <a:xfrm>
            <a:off x="5378875" y="4376200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651" name="Google Shape;651;g724e7d2774_2_42"/>
          <p:cNvSpPr/>
          <p:nvPr/>
        </p:nvSpPr>
        <p:spPr>
          <a:xfrm>
            <a:off x="3363138" y="4376200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Normalization</a:t>
            </a:r>
            <a:endParaRPr/>
          </a:p>
        </p:txBody>
      </p:sp>
      <p:sp>
        <p:nvSpPr>
          <p:cNvPr id="652" name="Google Shape;652;g724e7d2774_2_42"/>
          <p:cNvSpPr/>
          <p:nvPr/>
        </p:nvSpPr>
        <p:spPr>
          <a:xfrm>
            <a:off x="3363163" y="5104575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 Command</a:t>
            </a:r>
            <a:endParaRPr/>
          </a:p>
        </p:txBody>
      </p:sp>
      <p:sp>
        <p:nvSpPr>
          <p:cNvPr id="642" name="Google Shape;642;g724e7d2774_2_42"/>
          <p:cNvSpPr/>
          <p:nvPr/>
        </p:nvSpPr>
        <p:spPr>
          <a:xfrm>
            <a:off x="5384850" y="5104575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Permissions</a:t>
            </a:r>
            <a:endParaRPr/>
          </a:p>
        </p:txBody>
      </p:sp>
      <p:cxnSp>
        <p:nvCxnSpPr>
          <p:cNvPr id="653" name="Google Shape;653;g724e7d2774_2_42"/>
          <p:cNvCxnSpPr>
            <a:stCxn id="646" idx="2"/>
            <a:endCxn id="651" idx="0"/>
          </p:cNvCxnSpPr>
          <p:nvPr/>
        </p:nvCxnSpPr>
        <p:spPr>
          <a:xfrm flipH="1" rot="-5400000">
            <a:off x="3923713" y="4232113"/>
            <a:ext cx="287700" cy="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g724e7d2774_2_42"/>
          <p:cNvCxnSpPr>
            <a:stCxn id="651" idx="2"/>
            <a:endCxn id="652" idx="0"/>
          </p:cNvCxnSpPr>
          <p:nvPr/>
        </p:nvCxnSpPr>
        <p:spPr>
          <a:xfrm flipH="1" rot="-5400000">
            <a:off x="3963888" y="5000650"/>
            <a:ext cx="2073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g724e7d2774_2_42"/>
          <p:cNvCxnSpPr>
            <a:stCxn id="641" idx="2"/>
            <a:endCxn id="650" idx="0"/>
          </p:cNvCxnSpPr>
          <p:nvPr/>
        </p:nvCxnSpPr>
        <p:spPr>
          <a:xfrm flipH="1" rot="-5400000">
            <a:off x="5938738" y="4231975"/>
            <a:ext cx="287400" cy="900"/>
          </a:xfrm>
          <a:prstGeom prst="bentConnector3">
            <a:avLst>
              <a:gd fmla="val 5001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g724e7d2774_2_42"/>
          <p:cNvSpPr/>
          <p:nvPr/>
        </p:nvSpPr>
        <p:spPr>
          <a:xfrm>
            <a:off x="71563" y="4377250"/>
            <a:ext cx="1405800" cy="519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Upload</a:t>
            </a:r>
            <a:endParaRPr/>
          </a:p>
        </p:txBody>
      </p:sp>
      <p:cxnSp>
        <p:nvCxnSpPr>
          <p:cNvPr id="657" name="Google Shape;657;g724e7d2774_2_42"/>
          <p:cNvCxnSpPr>
            <a:stCxn id="644" idx="2"/>
            <a:endCxn id="656" idx="0"/>
          </p:cNvCxnSpPr>
          <p:nvPr/>
        </p:nvCxnSpPr>
        <p:spPr>
          <a:xfrm rot="5400000">
            <a:off x="1059350" y="3803875"/>
            <a:ext cx="288600" cy="858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g724e7d2774_2_42"/>
          <p:cNvSpPr/>
          <p:nvPr/>
        </p:nvSpPr>
        <p:spPr>
          <a:xfrm>
            <a:off x="7394588" y="4376200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Artifact Tags</a:t>
            </a:r>
            <a:endParaRPr/>
          </a:p>
        </p:txBody>
      </p:sp>
      <p:cxnSp>
        <p:nvCxnSpPr>
          <p:cNvPr id="659" name="Google Shape;659;g724e7d2774_2_42"/>
          <p:cNvCxnSpPr>
            <a:stCxn id="658" idx="0"/>
            <a:endCxn id="645" idx="2"/>
          </p:cNvCxnSpPr>
          <p:nvPr/>
        </p:nvCxnSpPr>
        <p:spPr>
          <a:xfrm rot="10800000">
            <a:off x="8096588" y="4088800"/>
            <a:ext cx="2100" cy="28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g724e7d2774_2_42"/>
          <p:cNvCxnSpPr>
            <a:stCxn id="648" idx="2"/>
            <a:endCxn id="644" idx="0"/>
          </p:cNvCxnSpPr>
          <p:nvPr/>
        </p:nvCxnSpPr>
        <p:spPr>
          <a:xfrm rot="5400000">
            <a:off x="3615700" y="991675"/>
            <a:ext cx="483300" cy="44493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g724e7d2774_2_42"/>
          <p:cNvCxnSpPr>
            <a:stCxn id="648" idx="2"/>
            <a:endCxn id="646" idx="0"/>
          </p:cNvCxnSpPr>
          <p:nvPr/>
        </p:nvCxnSpPr>
        <p:spPr>
          <a:xfrm rot="5400000">
            <a:off x="4833100" y="2208775"/>
            <a:ext cx="483000" cy="20148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g724e7d2774_2_42"/>
          <p:cNvCxnSpPr>
            <a:stCxn id="648" idx="2"/>
            <a:endCxn id="641" idx="0"/>
          </p:cNvCxnSpPr>
          <p:nvPr/>
        </p:nvCxnSpPr>
        <p:spPr>
          <a:xfrm flipH="1" rot="-5400000">
            <a:off x="5840650" y="3216025"/>
            <a:ext cx="483300" cy="6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g724e7d2774_2_42"/>
          <p:cNvCxnSpPr>
            <a:stCxn id="648" idx="2"/>
            <a:endCxn id="645" idx="0"/>
          </p:cNvCxnSpPr>
          <p:nvPr/>
        </p:nvCxnSpPr>
        <p:spPr>
          <a:xfrm flipH="1" rot="-5400000">
            <a:off x="6847750" y="2208925"/>
            <a:ext cx="483300" cy="20148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g724e7d2774_2_42"/>
          <p:cNvSpPr/>
          <p:nvPr/>
        </p:nvSpPr>
        <p:spPr>
          <a:xfrm>
            <a:off x="9571500" y="3457675"/>
            <a:ext cx="1792200" cy="630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Notifications</a:t>
            </a:r>
            <a:endParaRPr sz="1800"/>
          </a:p>
        </p:txBody>
      </p:sp>
      <p:sp>
        <p:nvSpPr>
          <p:cNvPr id="665" name="Google Shape;665;g724e7d2774_2_42"/>
          <p:cNvSpPr/>
          <p:nvPr/>
        </p:nvSpPr>
        <p:spPr>
          <a:xfrm>
            <a:off x="10591050" y="4376200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Alterations</a:t>
            </a:r>
            <a:endParaRPr/>
          </a:p>
        </p:txBody>
      </p:sp>
      <p:sp>
        <p:nvSpPr>
          <p:cNvPr id="666" name="Google Shape;666;g724e7d2774_2_42"/>
          <p:cNvSpPr/>
          <p:nvPr/>
        </p:nvSpPr>
        <p:spPr>
          <a:xfrm>
            <a:off x="8931100" y="4375813"/>
            <a:ext cx="1408200" cy="521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Invitations</a:t>
            </a:r>
            <a:endParaRPr/>
          </a:p>
        </p:txBody>
      </p:sp>
      <p:sp>
        <p:nvSpPr>
          <p:cNvPr id="667" name="Google Shape;667;g724e7d2774_2_42"/>
          <p:cNvSpPr/>
          <p:nvPr/>
        </p:nvSpPr>
        <p:spPr>
          <a:xfrm>
            <a:off x="71563" y="5105625"/>
            <a:ext cx="1405800" cy="519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Export </a:t>
            </a:r>
            <a:endParaRPr/>
          </a:p>
        </p:txBody>
      </p:sp>
      <p:cxnSp>
        <p:nvCxnSpPr>
          <p:cNvPr id="668" name="Google Shape;668;g724e7d2774_2_42"/>
          <p:cNvCxnSpPr>
            <a:endCxn id="667" idx="0"/>
          </p:cNvCxnSpPr>
          <p:nvPr/>
        </p:nvCxnSpPr>
        <p:spPr>
          <a:xfrm>
            <a:off x="774463" y="4895925"/>
            <a:ext cx="0" cy="2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g724e7d2774_2_42"/>
          <p:cNvCxnSpPr>
            <a:stCxn id="664" idx="0"/>
            <a:endCxn id="648" idx="2"/>
          </p:cNvCxnSpPr>
          <p:nvPr/>
        </p:nvCxnSpPr>
        <p:spPr>
          <a:xfrm flipH="1" rot="5400000">
            <a:off x="8033250" y="1023325"/>
            <a:ext cx="483000" cy="4385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g724e7d2774_2_42"/>
          <p:cNvCxnSpPr>
            <a:stCxn id="664" idx="2"/>
            <a:endCxn id="665" idx="0"/>
          </p:cNvCxnSpPr>
          <p:nvPr/>
        </p:nvCxnSpPr>
        <p:spPr>
          <a:xfrm flipH="1" rot="-5400000">
            <a:off x="10737600" y="3818575"/>
            <a:ext cx="287700" cy="8277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g724e7d2774_2_42"/>
          <p:cNvCxnSpPr>
            <a:stCxn id="664" idx="2"/>
            <a:endCxn id="666" idx="0"/>
          </p:cNvCxnSpPr>
          <p:nvPr/>
        </p:nvCxnSpPr>
        <p:spPr>
          <a:xfrm rot="5400000">
            <a:off x="9907800" y="3815875"/>
            <a:ext cx="287100" cy="832500"/>
          </a:xfrm>
          <a:prstGeom prst="bentConnector3">
            <a:avLst>
              <a:gd fmla="val 5002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g724e7d2774_2_42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WORK BREAKDOWN STRUCTURE: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37ac46ef9_1_0"/>
          <p:cNvSpPr/>
          <p:nvPr/>
        </p:nvSpPr>
        <p:spPr>
          <a:xfrm>
            <a:off x="1880485" y="1050575"/>
            <a:ext cx="6944400" cy="518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837ac46ef9_1_0"/>
          <p:cNvSpPr txBox="1"/>
          <p:nvPr>
            <p:ph type="title"/>
          </p:nvPr>
        </p:nvSpPr>
        <p:spPr>
          <a:xfrm>
            <a:off x="940175" y="160675"/>
            <a:ext cx="9727800" cy="84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Data Retrieval </a:t>
            </a:r>
            <a:r>
              <a:rPr lang="en-US">
                <a:solidFill>
                  <a:srgbClr val="000000"/>
                </a:solidFill>
              </a:rPr>
              <a:t>Algorithm: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User Upload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0" name="Google Shape;680;g837ac46ef9_1_0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g837ac46ef9_1_0"/>
          <p:cNvSpPr/>
          <p:nvPr/>
        </p:nvSpPr>
        <p:spPr>
          <a:xfrm>
            <a:off x="101225" y="1203377"/>
            <a:ext cx="1376700" cy="846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Desire &amp; permission to archive artifact </a:t>
            </a:r>
            <a:r>
              <a:rPr b="1" lang="en-US" sz="1300"/>
              <a:t> </a:t>
            </a:r>
            <a:endParaRPr b="1" sz="1300"/>
          </a:p>
        </p:txBody>
      </p:sp>
      <p:sp>
        <p:nvSpPr>
          <p:cNvPr id="682" name="Google Shape;682;g837ac46ef9_1_0"/>
          <p:cNvSpPr/>
          <p:nvPr/>
        </p:nvSpPr>
        <p:spPr>
          <a:xfrm>
            <a:off x="100624" y="5408375"/>
            <a:ext cx="1377900" cy="850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Database storage</a:t>
            </a:r>
            <a:endParaRPr b="1" sz="1300"/>
          </a:p>
        </p:txBody>
      </p:sp>
      <p:pic>
        <p:nvPicPr>
          <p:cNvPr id="683" name="Google Shape;683;g837ac46ef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315" y="4219855"/>
            <a:ext cx="1554529" cy="156170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837ac46ef9_1_0"/>
          <p:cNvSpPr/>
          <p:nvPr/>
        </p:nvSpPr>
        <p:spPr>
          <a:xfrm>
            <a:off x="4343400" y="2461850"/>
            <a:ext cx="1969500" cy="845925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</a:t>
            </a:r>
            <a:r>
              <a:rPr lang="en-US" sz="1300"/>
              <a:t>ormaliz</a:t>
            </a:r>
            <a:r>
              <a:rPr lang="en-US" sz="1300"/>
              <a:t>able </a:t>
            </a:r>
            <a:r>
              <a:rPr lang="en-US" sz="1300"/>
              <a:t>file type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685" name="Google Shape;685;g837ac46ef9_1_0"/>
          <p:cNvSpPr/>
          <p:nvPr/>
        </p:nvSpPr>
        <p:spPr>
          <a:xfrm>
            <a:off x="2347947" y="1272314"/>
            <a:ext cx="1376701" cy="708126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artifact &amp; attribute</a:t>
            </a:r>
            <a:r>
              <a:rPr lang="en-US" sz="1300"/>
              <a:t>s</a:t>
            </a:r>
            <a:r>
              <a:rPr lang="en-US" sz="1300"/>
              <a:t>(s) </a:t>
            </a:r>
            <a:endParaRPr sz="1300"/>
          </a:p>
        </p:txBody>
      </p:sp>
      <p:sp>
        <p:nvSpPr>
          <p:cNvPr id="686" name="Google Shape;686;g837ac46ef9_1_0"/>
          <p:cNvSpPr txBox="1"/>
          <p:nvPr/>
        </p:nvSpPr>
        <p:spPr>
          <a:xfrm>
            <a:off x="8983400" y="2049375"/>
            <a:ext cx="31080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User upload is available upon request to authenticated users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○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SFTP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Normalizes specified file types (e.g. .txt, .pdf, .doc)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Creates new entries or updates 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existing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 ones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7" name="Google Shape;687;g837ac46ef9_1_0"/>
          <p:cNvSpPr/>
          <p:nvPr/>
        </p:nvSpPr>
        <p:spPr>
          <a:xfrm>
            <a:off x="6661900" y="2470340"/>
            <a:ext cx="1965960" cy="85039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Correct format</a:t>
            </a:r>
            <a:r>
              <a:rPr lang="en-US" sz="1300"/>
              <a:t>?</a:t>
            </a:r>
            <a:endParaRPr sz="1300"/>
          </a:p>
        </p:txBody>
      </p:sp>
      <p:cxnSp>
        <p:nvCxnSpPr>
          <p:cNvPr id="688" name="Google Shape;688;g837ac46ef9_1_0"/>
          <p:cNvCxnSpPr>
            <a:stCxn id="681" idx="3"/>
            <a:endCxn id="685" idx="1"/>
          </p:cNvCxnSpPr>
          <p:nvPr/>
        </p:nvCxnSpPr>
        <p:spPr>
          <a:xfrm>
            <a:off x="1477925" y="1626377"/>
            <a:ext cx="870000" cy="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g837ac46ef9_1_0"/>
          <p:cNvCxnSpPr>
            <a:stCxn id="685" idx="3"/>
            <a:endCxn id="690" idx="1"/>
          </p:cNvCxnSpPr>
          <p:nvPr/>
        </p:nvCxnSpPr>
        <p:spPr>
          <a:xfrm flipH="1" rot="10800000">
            <a:off x="3724648" y="1604177"/>
            <a:ext cx="620400" cy="222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g837ac46ef9_1_0"/>
          <p:cNvSpPr txBox="1"/>
          <p:nvPr/>
        </p:nvSpPr>
        <p:spPr>
          <a:xfrm>
            <a:off x="7595134" y="3302879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2" name="Google Shape;692;g837ac46ef9_1_0"/>
          <p:cNvSpPr txBox="1"/>
          <p:nvPr/>
        </p:nvSpPr>
        <p:spPr>
          <a:xfrm>
            <a:off x="6171454" y="1279839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3" name="Google Shape;693;g837ac46ef9_1_0"/>
          <p:cNvSpPr txBox="1"/>
          <p:nvPr/>
        </p:nvSpPr>
        <p:spPr>
          <a:xfrm>
            <a:off x="6377324" y="2539718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4" name="Google Shape;694;g837ac46ef9_1_0"/>
          <p:cNvSpPr txBox="1"/>
          <p:nvPr/>
        </p:nvSpPr>
        <p:spPr>
          <a:xfrm>
            <a:off x="5289642" y="3231522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5" name="Google Shape;695;g837ac46ef9_1_0"/>
          <p:cNvSpPr/>
          <p:nvPr/>
        </p:nvSpPr>
        <p:spPr>
          <a:xfrm>
            <a:off x="7094965" y="3885482"/>
            <a:ext cx="1099800" cy="56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Upload</a:t>
            </a:r>
            <a:endParaRPr b="1" sz="1300"/>
          </a:p>
        </p:txBody>
      </p:sp>
      <p:sp>
        <p:nvSpPr>
          <p:cNvPr id="690" name="Google Shape;690;g837ac46ef9_1_0"/>
          <p:cNvSpPr/>
          <p:nvPr/>
        </p:nvSpPr>
        <p:spPr>
          <a:xfrm>
            <a:off x="4344924" y="1181214"/>
            <a:ext cx="1965960" cy="845926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Attributes </a:t>
            </a:r>
            <a:r>
              <a:rPr lang="en-US" sz="1300"/>
              <a:t>exist</a:t>
            </a:r>
            <a:r>
              <a:rPr lang="en-US" sz="1300"/>
              <a:t>? </a:t>
            </a:r>
            <a:endParaRPr sz="1300"/>
          </a:p>
        </p:txBody>
      </p:sp>
      <p:cxnSp>
        <p:nvCxnSpPr>
          <p:cNvPr id="696" name="Google Shape;696;g837ac46ef9_1_0"/>
          <p:cNvCxnSpPr>
            <a:stCxn id="695" idx="0"/>
            <a:endCxn id="687" idx="2"/>
          </p:cNvCxnSpPr>
          <p:nvPr/>
        </p:nvCxnSpPr>
        <p:spPr>
          <a:xfrm rot="-5400000">
            <a:off x="7362865" y="3602882"/>
            <a:ext cx="564600" cy="600"/>
          </a:xfrm>
          <a:prstGeom prst="bentConnector3">
            <a:avLst>
              <a:gd fmla="val 50013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7" name="Google Shape;697;g837ac46ef9_1_0"/>
          <p:cNvCxnSpPr>
            <a:stCxn id="684" idx="3"/>
            <a:endCxn id="687" idx="1"/>
          </p:cNvCxnSpPr>
          <p:nvPr/>
        </p:nvCxnSpPr>
        <p:spPr>
          <a:xfrm>
            <a:off x="6312900" y="2884813"/>
            <a:ext cx="348900" cy="108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8" name="Google Shape;698;g837ac46ef9_1_0"/>
          <p:cNvCxnSpPr>
            <a:stCxn id="684" idx="0"/>
            <a:endCxn id="690" idx="2"/>
          </p:cNvCxnSpPr>
          <p:nvPr/>
        </p:nvCxnSpPr>
        <p:spPr>
          <a:xfrm rot="-5400000">
            <a:off x="5111100" y="2244200"/>
            <a:ext cx="434700" cy="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9" name="Google Shape;699;g837ac46ef9_1_0"/>
          <p:cNvCxnSpPr>
            <a:stCxn id="684" idx="2"/>
            <a:endCxn id="700" idx="0"/>
          </p:cNvCxnSpPr>
          <p:nvPr/>
        </p:nvCxnSpPr>
        <p:spPr>
          <a:xfrm rot="5400000">
            <a:off x="5109900" y="3524225"/>
            <a:ext cx="4347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g837ac46ef9_1_0"/>
          <p:cNvCxnSpPr>
            <a:stCxn id="702" idx="3"/>
            <a:endCxn id="684" idx="1"/>
          </p:cNvCxnSpPr>
          <p:nvPr/>
        </p:nvCxnSpPr>
        <p:spPr>
          <a:xfrm>
            <a:off x="3569214" y="2884823"/>
            <a:ext cx="774300" cy="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0" name="Google Shape;700;g837ac46ef9_1_0"/>
          <p:cNvSpPr/>
          <p:nvPr/>
        </p:nvSpPr>
        <p:spPr>
          <a:xfrm>
            <a:off x="4343400" y="3742479"/>
            <a:ext cx="1965960" cy="85039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Update specified</a:t>
            </a:r>
            <a:r>
              <a:rPr lang="en-US" sz="1300"/>
              <a:t>?</a:t>
            </a:r>
            <a:endParaRPr sz="1300"/>
          </a:p>
        </p:txBody>
      </p:sp>
      <p:cxnSp>
        <p:nvCxnSpPr>
          <p:cNvPr id="703" name="Google Shape;703;g837ac46ef9_1_0"/>
          <p:cNvCxnSpPr>
            <a:stCxn id="702" idx="2"/>
            <a:endCxn id="700" idx="1"/>
          </p:cNvCxnSpPr>
          <p:nvPr/>
        </p:nvCxnSpPr>
        <p:spPr>
          <a:xfrm flipH="1" rot="-5400000">
            <a:off x="3142914" y="2967323"/>
            <a:ext cx="1016100" cy="1384800"/>
          </a:xfrm>
          <a:prstGeom prst="bentConnector2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g837ac46ef9_1_0"/>
          <p:cNvCxnSpPr>
            <a:stCxn id="705" idx="1"/>
            <a:endCxn id="700" idx="3"/>
          </p:cNvCxnSpPr>
          <p:nvPr/>
        </p:nvCxnSpPr>
        <p:spPr>
          <a:xfrm rot="10800000">
            <a:off x="6309400" y="4167575"/>
            <a:ext cx="352800" cy="1028400"/>
          </a:xfrm>
          <a:prstGeom prst="bentConnector3">
            <a:avLst>
              <a:gd fmla="val 67567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6" name="Google Shape;706;g837ac46ef9_1_0"/>
          <p:cNvSpPr/>
          <p:nvPr/>
        </p:nvSpPr>
        <p:spPr>
          <a:xfrm>
            <a:off x="4715714" y="4966423"/>
            <a:ext cx="1221300" cy="5337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Create archive entry </a:t>
            </a:r>
            <a:endParaRPr sz="1300"/>
          </a:p>
        </p:txBody>
      </p:sp>
      <p:cxnSp>
        <p:nvCxnSpPr>
          <p:cNvPr id="707" name="Google Shape;707;g837ac46ef9_1_0"/>
          <p:cNvCxnSpPr>
            <a:stCxn id="687" idx="0"/>
            <a:endCxn id="690" idx="3"/>
          </p:cNvCxnSpPr>
          <p:nvPr/>
        </p:nvCxnSpPr>
        <p:spPr>
          <a:xfrm flipH="1" rot="5400000">
            <a:off x="6544780" y="1370240"/>
            <a:ext cx="866100" cy="1334100"/>
          </a:xfrm>
          <a:prstGeom prst="bentConnector2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8" name="Google Shape;708;g837ac46ef9_1_0"/>
          <p:cNvCxnSpPr>
            <a:stCxn id="706" idx="1"/>
            <a:endCxn id="682" idx="3"/>
          </p:cNvCxnSpPr>
          <p:nvPr/>
        </p:nvCxnSpPr>
        <p:spPr>
          <a:xfrm flipH="1">
            <a:off x="1478414" y="5233273"/>
            <a:ext cx="3237300" cy="600300"/>
          </a:xfrm>
          <a:prstGeom prst="bentConnector3">
            <a:avLst>
              <a:gd fmla="val 1399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g837ac46ef9_1_0"/>
          <p:cNvSpPr txBox="1"/>
          <p:nvPr/>
        </p:nvSpPr>
        <p:spPr>
          <a:xfrm>
            <a:off x="5324635" y="1980454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0" name="Google Shape;710;g837ac46ef9_1_0"/>
          <p:cNvSpPr txBox="1"/>
          <p:nvPr/>
        </p:nvSpPr>
        <p:spPr>
          <a:xfrm>
            <a:off x="6171447" y="3824549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1" name="Google Shape;711;g837ac46ef9_1_0"/>
          <p:cNvSpPr txBox="1"/>
          <p:nvPr/>
        </p:nvSpPr>
        <p:spPr>
          <a:xfrm>
            <a:off x="3960634" y="2563156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2" name="Google Shape;712;g837ac46ef9_1_0"/>
          <p:cNvSpPr txBox="1"/>
          <p:nvPr/>
        </p:nvSpPr>
        <p:spPr>
          <a:xfrm>
            <a:off x="7716089" y="5595426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13" name="Google Shape;713;g837ac46ef9_1_0"/>
          <p:cNvCxnSpPr>
            <a:stCxn id="714" idx="1"/>
            <a:endCxn id="682" idx="3"/>
          </p:cNvCxnSpPr>
          <p:nvPr/>
        </p:nvCxnSpPr>
        <p:spPr>
          <a:xfrm flipH="1">
            <a:off x="1478404" y="5833636"/>
            <a:ext cx="32394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g837ac46ef9_1_0"/>
          <p:cNvSpPr/>
          <p:nvPr/>
        </p:nvSpPr>
        <p:spPr>
          <a:xfrm>
            <a:off x="2347914" y="2617973"/>
            <a:ext cx="1221300" cy="5337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Normalize file</a:t>
            </a:r>
            <a:endParaRPr sz="1300"/>
          </a:p>
        </p:txBody>
      </p:sp>
      <p:sp>
        <p:nvSpPr>
          <p:cNvPr id="705" name="Google Shape;705;g837ac46ef9_1_0"/>
          <p:cNvSpPr/>
          <p:nvPr/>
        </p:nvSpPr>
        <p:spPr>
          <a:xfrm>
            <a:off x="6662200" y="4770779"/>
            <a:ext cx="1965960" cy="85039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Artifact exists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714" name="Google Shape;714;g837ac46ef9_1_0"/>
          <p:cNvSpPr/>
          <p:nvPr/>
        </p:nvSpPr>
        <p:spPr>
          <a:xfrm>
            <a:off x="4717804" y="5566786"/>
            <a:ext cx="1221300" cy="5337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Update &amp; Diff</a:t>
            </a:r>
            <a:endParaRPr sz="1300"/>
          </a:p>
        </p:txBody>
      </p:sp>
      <p:cxnSp>
        <p:nvCxnSpPr>
          <p:cNvPr id="715" name="Google Shape;715;g837ac46ef9_1_0"/>
          <p:cNvCxnSpPr>
            <a:stCxn id="714" idx="3"/>
            <a:endCxn id="705" idx="2"/>
          </p:cNvCxnSpPr>
          <p:nvPr/>
        </p:nvCxnSpPr>
        <p:spPr>
          <a:xfrm flipH="1" rot="10800000">
            <a:off x="5939104" y="5621236"/>
            <a:ext cx="1706100" cy="212400"/>
          </a:xfrm>
          <a:prstGeom prst="bentConnector2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16" name="Google Shape;716;g837ac46ef9_1_0"/>
          <p:cNvCxnSpPr>
            <a:stCxn id="705" idx="0"/>
            <a:endCxn id="695" idx="2"/>
          </p:cNvCxnSpPr>
          <p:nvPr/>
        </p:nvCxnSpPr>
        <p:spPr>
          <a:xfrm rot="-5400000">
            <a:off x="7486180" y="4611179"/>
            <a:ext cx="3186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g837ac46ef9_1_0"/>
          <p:cNvSpPr txBox="1"/>
          <p:nvPr/>
        </p:nvSpPr>
        <p:spPr>
          <a:xfrm>
            <a:off x="7716109" y="4479479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18" name="Google Shape;718;g837ac46ef9_1_0"/>
          <p:cNvCxnSpPr>
            <a:stCxn id="706" idx="0"/>
            <a:endCxn id="700" idx="2"/>
          </p:cNvCxnSpPr>
          <p:nvPr/>
        </p:nvCxnSpPr>
        <p:spPr>
          <a:xfrm rot="-5400000">
            <a:off x="5139914" y="4779373"/>
            <a:ext cx="373500" cy="6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19" name="Google Shape;719;g837ac46ef9_1_0"/>
          <p:cNvSpPr txBox="1"/>
          <p:nvPr/>
        </p:nvSpPr>
        <p:spPr>
          <a:xfrm>
            <a:off x="5324634" y="4549779"/>
            <a:ext cx="424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37ac46ef9_1_49"/>
          <p:cNvSpPr/>
          <p:nvPr/>
        </p:nvSpPr>
        <p:spPr>
          <a:xfrm>
            <a:off x="528725" y="1108650"/>
            <a:ext cx="8279400" cy="5234700"/>
          </a:xfrm>
          <a:prstGeom prst="flowChartAlternateProcess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837ac46ef9_1_49"/>
          <p:cNvSpPr txBox="1"/>
          <p:nvPr>
            <p:ph type="title"/>
          </p:nvPr>
        </p:nvSpPr>
        <p:spPr>
          <a:xfrm>
            <a:off x="8660950" y="0"/>
            <a:ext cx="3336300" cy="168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Data Retrieval 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Web Scraping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7" name="Google Shape;727;g837ac46ef9_1_4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8" name="Google Shape;728;g837ac46ef9_1_49"/>
          <p:cNvSpPr/>
          <p:nvPr/>
        </p:nvSpPr>
        <p:spPr>
          <a:xfrm>
            <a:off x="1559100" y="277789"/>
            <a:ext cx="1947600" cy="618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Request for update</a:t>
            </a:r>
            <a:endParaRPr b="1" sz="1300"/>
          </a:p>
        </p:txBody>
      </p:sp>
      <p:sp>
        <p:nvSpPr>
          <p:cNvPr id="729" name="Google Shape;729;g837ac46ef9_1_49"/>
          <p:cNvSpPr/>
          <p:nvPr/>
        </p:nvSpPr>
        <p:spPr>
          <a:xfrm>
            <a:off x="5683580" y="237520"/>
            <a:ext cx="1945200" cy="62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Resource updated and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Contributors </a:t>
            </a:r>
            <a:r>
              <a:rPr b="1" lang="en-US" sz="1300"/>
              <a:t>Notified </a:t>
            </a:r>
            <a:endParaRPr b="1" sz="1300"/>
          </a:p>
        </p:txBody>
      </p:sp>
      <p:cxnSp>
        <p:nvCxnSpPr>
          <p:cNvPr id="730" name="Google Shape;730;g837ac46ef9_1_49"/>
          <p:cNvCxnSpPr>
            <a:stCxn id="728" idx="2"/>
            <a:endCxn id="731" idx="0"/>
          </p:cNvCxnSpPr>
          <p:nvPr/>
        </p:nvCxnSpPr>
        <p:spPr>
          <a:xfrm>
            <a:off x="2532900" y="896389"/>
            <a:ext cx="0" cy="48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2" name="Google Shape;732;g837ac46ef9_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963" y="1148571"/>
            <a:ext cx="1410900" cy="15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837ac46ef9_1_49"/>
          <p:cNvSpPr/>
          <p:nvPr/>
        </p:nvSpPr>
        <p:spPr>
          <a:xfrm>
            <a:off x="1618367" y="1381925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User owned or permitted artifact? </a:t>
            </a:r>
            <a:endParaRPr sz="1200"/>
          </a:p>
        </p:txBody>
      </p:sp>
      <p:sp>
        <p:nvSpPr>
          <p:cNvPr id="733" name="Google Shape;733;g837ac46ef9_1_49"/>
          <p:cNvSpPr/>
          <p:nvPr/>
        </p:nvSpPr>
        <p:spPr>
          <a:xfrm>
            <a:off x="755875" y="3508475"/>
            <a:ext cx="862500" cy="7680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request</a:t>
            </a:r>
            <a:endParaRPr b="1" sz="1300"/>
          </a:p>
        </p:txBody>
      </p:sp>
      <p:cxnSp>
        <p:nvCxnSpPr>
          <p:cNvPr id="734" name="Google Shape;734;g837ac46ef9_1_49"/>
          <p:cNvCxnSpPr>
            <a:stCxn id="731" idx="1"/>
            <a:endCxn id="733" idx="0"/>
          </p:cNvCxnSpPr>
          <p:nvPr/>
        </p:nvCxnSpPr>
        <p:spPr>
          <a:xfrm flipH="1">
            <a:off x="1187267" y="1843697"/>
            <a:ext cx="431100" cy="16647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g837ac46ef9_1_49"/>
          <p:cNvSpPr txBox="1"/>
          <p:nvPr/>
        </p:nvSpPr>
        <p:spPr>
          <a:xfrm>
            <a:off x="7971979" y="3114573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6" name="Google Shape;736;g837ac46ef9_1_49"/>
          <p:cNvSpPr/>
          <p:nvPr/>
        </p:nvSpPr>
        <p:spPr>
          <a:xfrm>
            <a:off x="1618368" y="2796894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Artifact </a:t>
            </a:r>
            <a:r>
              <a:rPr lang="en-US" sz="1200">
                <a:solidFill>
                  <a:schemeClr val="dk1"/>
                </a:solidFill>
              </a:rPr>
              <a:t>has </a:t>
            </a:r>
            <a:r>
              <a:rPr lang="en-US" sz="1200">
                <a:solidFill>
                  <a:schemeClr val="dk1"/>
                </a:solidFill>
              </a:rPr>
              <a:t>original source?</a:t>
            </a:r>
            <a:endParaRPr sz="1200"/>
          </a:p>
        </p:txBody>
      </p:sp>
      <p:cxnSp>
        <p:nvCxnSpPr>
          <p:cNvPr id="737" name="Google Shape;737;g837ac46ef9_1_49"/>
          <p:cNvCxnSpPr>
            <a:stCxn id="731" idx="2"/>
            <a:endCxn id="736" idx="0"/>
          </p:cNvCxnSpPr>
          <p:nvPr/>
        </p:nvCxnSpPr>
        <p:spPr>
          <a:xfrm>
            <a:off x="2532767" y="2305469"/>
            <a:ext cx="0" cy="491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g837ac46ef9_1_49"/>
          <p:cNvSpPr/>
          <p:nvPr/>
        </p:nvSpPr>
        <p:spPr>
          <a:xfrm>
            <a:off x="1898125" y="4211852"/>
            <a:ext cx="1269600" cy="6186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Attempt to crawl backlink</a:t>
            </a:r>
            <a:endParaRPr sz="1300"/>
          </a:p>
        </p:txBody>
      </p:sp>
      <p:sp>
        <p:nvSpPr>
          <p:cNvPr id="739" name="Google Shape;739;g837ac46ef9_1_49"/>
          <p:cNvSpPr txBox="1"/>
          <p:nvPr/>
        </p:nvSpPr>
        <p:spPr>
          <a:xfrm>
            <a:off x="9028875" y="1794925"/>
            <a:ext cx="2968500" cy="4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Web Scraping is issued on a set interval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Allowed after backlink has been established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Pulls resources from URL,  checks update tags, converts to .md, calculates Diff, and updates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0" name="Google Shape;740;g837ac46ef9_1_49"/>
          <p:cNvSpPr txBox="1"/>
          <p:nvPr/>
        </p:nvSpPr>
        <p:spPr>
          <a:xfrm>
            <a:off x="3447186" y="2884758"/>
            <a:ext cx="701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1" name="Google Shape;741;g837ac46ef9_1_49"/>
          <p:cNvSpPr/>
          <p:nvPr/>
        </p:nvSpPr>
        <p:spPr>
          <a:xfrm>
            <a:off x="5042230" y="5327208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Artifact located?</a:t>
            </a:r>
            <a:endParaRPr sz="1300"/>
          </a:p>
        </p:txBody>
      </p:sp>
      <p:sp>
        <p:nvSpPr>
          <p:cNvPr id="742" name="Google Shape;742;g837ac46ef9_1_49"/>
          <p:cNvSpPr/>
          <p:nvPr/>
        </p:nvSpPr>
        <p:spPr>
          <a:xfrm>
            <a:off x="6168383" y="1591154"/>
            <a:ext cx="975600" cy="505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Update &amp; Diff</a:t>
            </a:r>
            <a:endParaRPr sz="1300"/>
          </a:p>
        </p:txBody>
      </p:sp>
      <p:sp>
        <p:nvSpPr>
          <p:cNvPr id="743" name="Google Shape;743;g837ac46ef9_1_49"/>
          <p:cNvSpPr/>
          <p:nvPr/>
        </p:nvSpPr>
        <p:spPr>
          <a:xfrm>
            <a:off x="4806281" y="1590954"/>
            <a:ext cx="975600" cy="505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Normalize</a:t>
            </a:r>
            <a:endParaRPr sz="1300"/>
          </a:p>
        </p:txBody>
      </p:sp>
      <p:sp>
        <p:nvSpPr>
          <p:cNvPr id="744" name="Google Shape;744;g837ac46ef9_1_49"/>
          <p:cNvSpPr/>
          <p:nvPr/>
        </p:nvSpPr>
        <p:spPr>
          <a:xfrm>
            <a:off x="5038344" y="2791563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Can be normalized?</a:t>
            </a:r>
            <a:endParaRPr sz="1300"/>
          </a:p>
        </p:txBody>
      </p:sp>
      <p:cxnSp>
        <p:nvCxnSpPr>
          <p:cNvPr id="745" name="Google Shape;745;g837ac46ef9_1_49"/>
          <p:cNvCxnSpPr>
            <a:stCxn id="742" idx="0"/>
            <a:endCxn id="729" idx="2"/>
          </p:cNvCxnSpPr>
          <p:nvPr/>
        </p:nvCxnSpPr>
        <p:spPr>
          <a:xfrm rot="10800000">
            <a:off x="6656183" y="859454"/>
            <a:ext cx="0" cy="73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g837ac46ef9_1_49"/>
          <p:cNvCxnSpPr>
            <a:stCxn id="743" idx="3"/>
            <a:endCxn id="742" idx="1"/>
          </p:cNvCxnSpPr>
          <p:nvPr/>
        </p:nvCxnSpPr>
        <p:spPr>
          <a:xfrm>
            <a:off x="5781881" y="1843704"/>
            <a:ext cx="386400" cy="3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g837ac46ef9_1_49"/>
          <p:cNvCxnSpPr>
            <a:stCxn id="741" idx="0"/>
            <a:endCxn id="748" idx="2"/>
          </p:cNvCxnSpPr>
          <p:nvPr/>
        </p:nvCxnSpPr>
        <p:spPr>
          <a:xfrm rot="10800000">
            <a:off x="5952730" y="4982808"/>
            <a:ext cx="3900" cy="344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g837ac46ef9_1_49"/>
          <p:cNvSpPr txBox="1"/>
          <p:nvPr/>
        </p:nvSpPr>
        <p:spPr>
          <a:xfrm>
            <a:off x="6695480" y="4159464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50" name="Google Shape;750;g837ac46ef9_1_49"/>
          <p:cNvCxnSpPr>
            <a:stCxn id="736" idx="2"/>
            <a:endCxn id="738" idx="0"/>
          </p:cNvCxnSpPr>
          <p:nvPr/>
        </p:nvCxnSpPr>
        <p:spPr>
          <a:xfrm>
            <a:off x="2532768" y="3720438"/>
            <a:ext cx="300" cy="491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g837ac46ef9_1_49"/>
          <p:cNvSpPr/>
          <p:nvPr/>
        </p:nvSpPr>
        <p:spPr>
          <a:xfrm>
            <a:off x="1618513" y="5321850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Server connection</a:t>
            </a:r>
            <a:r>
              <a:rPr lang="en-US" sz="1300">
                <a:solidFill>
                  <a:schemeClr val="dk1"/>
                </a:solidFill>
              </a:rPr>
              <a:t>?</a:t>
            </a:r>
            <a:endParaRPr sz="1300"/>
          </a:p>
        </p:txBody>
      </p:sp>
      <p:cxnSp>
        <p:nvCxnSpPr>
          <p:cNvPr id="752" name="Google Shape;752;g837ac46ef9_1_49"/>
          <p:cNvCxnSpPr>
            <a:stCxn id="738" idx="2"/>
            <a:endCxn id="751" idx="0"/>
          </p:cNvCxnSpPr>
          <p:nvPr/>
        </p:nvCxnSpPr>
        <p:spPr>
          <a:xfrm>
            <a:off x="2532925" y="4830452"/>
            <a:ext cx="0" cy="491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g837ac46ef9_1_49"/>
          <p:cNvSpPr/>
          <p:nvPr/>
        </p:nvSpPr>
        <p:spPr>
          <a:xfrm>
            <a:off x="3796871" y="5498767"/>
            <a:ext cx="862500" cy="577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</a:t>
            </a:r>
            <a:r>
              <a:rPr lang="en-US" sz="1300"/>
              <a:t>rawl backlink</a:t>
            </a:r>
            <a:endParaRPr sz="1300"/>
          </a:p>
        </p:txBody>
      </p:sp>
      <p:cxnSp>
        <p:nvCxnSpPr>
          <p:cNvPr id="754" name="Google Shape;754;g837ac46ef9_1_49"/>
          <p:cNvCxnSpPr>
            <a:stCxn id="751" idx="3"/>
            <a:endCxn id="753" idx="1"/>
          </p:cNvCxnSpPr>
          <p:nvPr/>
        </p:nvCxnSpPr>
        <p:spPr>
          <a:xfrm>
            <a:off x="3447313" y="5783622"/>
            <a:ext cx="349500" cy="3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g837ac46ef9_1_49"/>
          <p:cNvCxnSpPr>
            <a:stCxn id="753" idx="3"/>
            <a:endCxn id="741" idx="1"/>
          </p:cNvCxnSpPr>
          <p:nvPr/>
        </p:nvCxnSpPr>
        <p:spPr>
          <a:xfrm>
            <a:off x="4659371" y="5787517"/>
            <a:ext cx="382800" cy="15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g837ac46ef9_1_49"/>
          <p:cNvSpPr txBox="1"/>
          <p:nvPr/>
        </p:nvSpPr>
        <p:spPr>
          <a:xfrm>
            <a:off x="3226433" y="5374532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7" name="Google Shape;757;g837ac46ef9_1_49"/>
          <p:cNvSpPr txBox="1"/>
          <p:nvPr/>
        </p:nvSpPr>
        <p:spPr>
          <a:xfrm>
            <a:off x="2589304" y="2265997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8" name="Google Shape;758;g837ac46ef9_1_49"/>
          <p:cNvSpPr txBox="1"/>
          <p:nvPr/>
        </p:nvSpPr>
        <p:spPr>
          <a:xfrm>
            <a:off x="6031945" y="2495148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8" name="Google Shape;748;g837ac46ef9_1_49"/>
          <p:cNvSpPr/>
          <p:nvPr/>
        </p:nvSpPr>
        <p:spPr>
          <a:xfrm>
            <a:off x="5038344" y="4059383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Current state more recent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759" name="Google Shape;759;g837ac46ef9_1_49"/>
          <p:cNvSpPr txBox="1"/>
          <p:nvPr/>
        </p:nvSpPr>
        <p:spPr>
          <a:xfrm>
            <a:off x="6031951" y="5016577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0" name="Google Shape;760;g837ac46ef9_1_49"/>
          <p:cNvSpPr txBox="1"/>
          <p:nvPr/>
        </p:nvSpPr>
        <p:spPr>
          <a:xfrm>
            <a:off x="6695475" y="5421815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1" name="Google Shape;761;g837ac46ef9_1_49"/>
          <p:cNvSpPr/>
          <p:nvPr/>
        </p:nvSpPr>
        <p:spPr>
          <a:xfrm>
            <a:off x="3336875" y="3520850"/>
            <a:ext cx="1269575" cy="766425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artifact backlink </a:t>
            </a:r>
            <a:endParaRPr sz="1300"/>
          </a:p>
        </p:txBody>
      </p:sp>
      <p:cxnSp>
        <p:nvCxnSpPr>
          <p:cNvPr id="762" name="Google Shape;762;g837ac46ef9_1_49"/>
          <p:cNvCxnSpPr>
            <a:stCxn id="736" idx="3"/>
            <a:endCxn id="761" idx="0"/>
          </p:cNvCxnSpPr>
          <p:nvPr/>
        </p:nvCxnSpPr>
        <p:spPr>
          <a:xfrm>
            <a:off x="3447168" y="3258666"/>
            <a:ext cx="524400" cy="3387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g837ac46ef9_1_49"/>
          <p:cNvSpPr txBox="1"/>
          <p:nvPr/>
        </p:nvSpPr>
        <p:spPr>
          <a:xfrm>
            <a:off x="2589292" y="3714552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64" name="Google Shape;764;g837ac46ef9_1_49"/>
          <p:cNvCxnSpPr>
            <a:stCxn id="761" idx="2"/>
            <a:endCxn id="738" idx="3"/>
          </p:cNvCxnSpPr>
          <p:nvPr/>
        </p:nvCxnSpPr>
        <p:spPr>
          <a:xfrm rot="5400000">
            <a:off x="3452663" y="4002275"/>
            <a:ext cx="234000" cy="804000"/>
          </a:xfrm>
          <a:prstGeom prst="bentConnector2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g837ac46ef9_1_49"/>
          <p:cNvCxnSpPr>
            <a:stCxn id="741" idx="3"/>
            <a:endCxn id="766" idx="2"/>
          </p:cNvCxnSpPr>
          <p:nvPr/>
        </p:nvCxnSpPr>
        <p:spPr>
          <a:xfrm flipH="1" rot="10800000">
            <a:off x="6871030" y="5441880"/>
            <a:ext cx="1108200" cy="3471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g837ac46ef9_1_49"/>
          <p:cNvCxnSpPr>
            <a:stCxn id="751" idx="1"/>
            <a:endCxn id="733" idx="2"/>
          </p:cNvCxnSpPr>
          <p:nvPr/>
        </p:nvCxnSpPr>
        <p:spPr>
          <a:xfrm rot="10800000">
            <a:off x="1187113" y="4276422"/>
            <a:ext cx="431400" cy="15072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g837ac46ef9_1_49"/>
          <p:cNvCxnSpPr>
            <a:stCxn id="748" idx="3"/>
            <a:endCxn id="769" idx="1"/>
          </p:cNvCxnSpPr>
          <p:nvPr/>
        </p:nvCxnSpPr>
        <p:spPr>
          <a:xfrm flipH="1" rot="10800000">
            <a:off x="6867144" y="3892355"/>
            <a:ext cx="469500" cy="6288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g837ac46ef9_1_49"/>
          <p:cNvSpPr/>
          <p:nvPr/>
        </p:nvSpPr>
        <p:spPr>
          <a:xfrm>
            <a:off x="7336588" y="3508422"/>
            <a:ext cx="1269575" cy="768096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update confirmation</a:t>
            </a:r>
            <a:r>
              <a:rPr lang="en-US" sz="1300"/>
              <a:t> </a:t>
            </a:r>
            <a:endParaRPr sz="1300"/>
          </a:p>
        </p:txBody>
      </p:sp>
      <p:cxnSp>
        <p:nvCxnSpPr>
          <p:cNvPr id="770" name="Google Shape;770;g837ac46ef9_1_49"/>
          <p:cNvCxnSpPr>
            <a:stCxn id="748" idx="0"/>
            <a:endCxn id="744" idx="2"/>
          </p:cNvCxnSpPr>
          <p:nvPr/>
        </p:nvCxnSpPr>
        <p:spPr>
          <a:xfrm rot="-5400000">
            <a:off x="5780844" y="3886883"/>
            <a:ext cx="344400" cy="600"/>
          </a:xfrm>
          <a:prstGeom prst="bentConnector3">
            <a:avLst>
              <a:gd fmla="val 49982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g837ac46ef9_1_49"/>
          <p:cNvCxnSpPr>
            <a:stCxn id="744" idx="1"/>
            <a:endCxn id="743" idx="1"/>
          </p:cNvCxnSpPr>
          <p:nvPr/>
        </p:nvCxnSpPr>
        <p:spPr>
          <a:xfrm rot="10800000">
            <a:off x="4806144" y="1843635"/>
            <a:ext cx="232200" cy="1409700"/>
          </a:xfrm>
          <a:prstGeom prst="bentConnector3">
            <a:avLst>
              <a:gd fmla="val 22084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g837ac46ef9_1_49"/>
          <p:cNvCxnSpPr>
            <a:stCxn id="744" idx="0"/>
            <a:endCxn id="742" idx="2"/>
          </p:cNvCxnSpPr>
          <p:nvPr/>
        </p:nvCxnSpPr>
        <p:spPr>
          <a:xfrm rot="-5400000">
            <a:off x="5957094" y="2092413"/>
            <a:ext cx="694800" cy="7035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g837ac46ef9_1_49"/>
          <p:cNvCxnSpPr>
            <a:stCxn id="769" idx="2"/>
            <a:endCxn id="766" idx="0"/>
          </p:cNvCxnSpPr>
          <p:nvPr/>
        </p:nvCxnSpPr>
        <p:spPr>
          <a:xfrm flipH="1" rot="-5400000">
            <a:off x="7706925" y="4540968"/>
            <a:ext cx="536700" cy="78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g837ac46ef9_1_49"/>
          <p:cNvSpPr txBox="1"/>
          <p:nvPr/>
        </p:nvSpPr>
        <p:spPr>
          <a:xfrm>
            <a:off x="6031942" y="3723167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5" name="Google Shape;775;g837ac46ef9_1_49"/>
          <p:cNvSpPr txBox="1"/>
          <p:nvPr/>
        </p:nvSpPr>
        <p:spPr>
          <a:xfrm>
            <a:off x="1152955" y="1794929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6" name="Google Shape;776;g837ac46ef9_1_49"/>
          <p:cNvSpPr txBox="1"/>
          <p:nvPr/>
        </p:nvSpPr>
        <p:spPr>
          <a:xfrm>
            <a:off x="1152955" y="5846867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77" name="Google Shape;777;g837ac46ef9_1_49"/>
          <p:cNvCxnSpPr>
            <a:stCxn id="769" idx="0"/>
            <a:endCxn id="744" idx="3"/>
          </p:cNvCxnSpPr>
          <p:nvPr/>
        </p:nvCxnSpPr>
        <p:spPr>
          <a:xfrm flipH="1" rot="5400000">
            <a:off x="7253325" y="2867182"/>
            <a:ext cx="331800" cy="1104300"/>
          </a:xfrm>
          <a:prstGeom prst="bentConnector2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Google Shape;778;g837ac46ef9_1_49"/>
          <p:cNvSpPr txBox="1"/>
          <p:nvPr/>
        </p:nvSpPr>
        <p:spPr>
          <a:xfrm>
            <a:off x="8212445" y="4223373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9" name="Google Shape;779;g837ac46ef9_1_49"/>
          <p:cNvSpPr txBox="1"/>
          <p:nvPr/>
        </p:nvSpPr>
        <p:spPr>
          <a:xfrm>
            <a:off x="4626526" y="2897014"/>
            <a:ext cx="44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6" name="Google Shape;766;g837ac46ef9_1_49"/>
          <p:cNvSpPr/>
          <p:nvPr/>
        </p:nvSpPr>
        <p:spPr>
          <a:xfrm>
            <a:off x="7547950" y="4813200"/>
            <a:ext cx="862500" cy="628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request</a:t>
            </a:r>
            <a:endParaRPr b="1"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2f92e491e_1_7"/>
          <p:cNvSpPr/>
          <p:nvPr/>
        </p:nvSpPr>
        <p:spPr>
          <a:xfrm>
            <a:off x="1883250" y="1983600"/>
            <a:ext cx="6323400" cy="3925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72f92e491e_1_7"/>
          <p:cNvSpPr txBox="1"/>
          <p:nvPr>
            <p:ph type="title"/>
          </p:nvPr>
        </p:nvSpPr>
        <p:spPr>
          <a:xfrm>
            <a:off x="1143000" y="621792"/>
            <a:ext cx="48966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 Analysis Algorithm: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Basic Analysis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7" name="Google Shape;787;g72f92e491e_1_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g72f92e491e_1_7"/>
          <p:cNvSpPr/>
          <p:nvPr/>
        </p:nvSpPr>
        <p:spPr>
          <a:xfrm>
            <a:off x="467750" y="2330625"/>
            <a:ext cx="1218600" cy="773100"/>
          </a:xfrm>
          <a:prstGeom prst="flowChartAlternateProcess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Request file information</a:t>
            </a:r>
            <a:endParaRPr b="1" sz="1300"/>
          </a:p>
        </p:txBody>
      </p:sp>
      <p:sp>
        <p:nvSpPr>
          <p:cNvPr id="789" name="Google Shape;789;g72f92e491e_1_7"/>
          <p:cNvSpPr/>
          <p:nvPr/>
        </p:nvSpPr>
        <p:spPr>
          <a:xfrm>
            <a:off x="419575" y="4542825"/>
            <a:ext cx="1216200" cy="773100"/>
          </a:xfrm>
          <a:prstGeom prst="flowChartAlternateProcess">
            <a:avLst/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Display information</a:t>
            </a:r>
            <a:endParaRPr b="1" sz="1300"/>
          </a:p>
        </p:txBody>
      </p:sp>
      <p:sp>
        <p:nvSpPr>
          <p:cNvPr id="790" name="Google Shape;790;g72f92e491e_1_7"/>
          <p:cNvSpPr/>
          <p:nvPr/>
        </p:nvSpPr>
        <p:spPr>
          <a:xfrm>
            <a:off x="2222525" y="2255475"/>
            <a:ext cx="1828800" cy="923400"/>
          </a:xfrm>
          <a:prstGeom prst="diamond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Artifact valid?</a:t>
            </a:r>
            <a:endParaRPr sz="1300"/>
          </a:p>
        </p:txBody>
      </p:sp>
      <p:sp>
        <p:nvSpPr>
          <p:cNvPr id="791" name="Google Shape;791;g72f92e491e_1_7"/>
          <p:cNvSpPr/>
          <p:nvPr/>
        </p:nvSpPr>
        <p:spPr>
          <a:xfrm>
            <a:off x="4752438" y="2255400"/>
            <a:ext cx="18288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Does user have permission?</a:t>
            </a:r>
            <a:endParaRPr sz="1200"/>
          </a:p>
        </p:txBody>
      </p:sp>
      <p:sp>
        <p:nvSpPr>
          <p:cNvPr id="792" name="Google Shape;792;g72f92e491e_1_7"/>
          <p:cNvSpPr/>
          <p:nvPr/>
        </p:nvSpPr>
        <p:spPr>
          <a:xfrm>
            <a:off x="3826800" y="3280586"/>
            <a:ext cx="1218600" cy="7380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Reject request</a:t>
            </a:r>
            <a:endParaRPr b="1" sz="1200"/>
          </a:p>
        </p:txBody>
      </p:sp>
      <p:sp>
        <p:nvSpPr>
          <p:cNvPr id="793" name="Google Shape;793;g72f92e491e_1_7"/>
          <p:cNvSpPr/>
          <p:nvPr/>
        </p:nvSpPr>
        <p:spPr>
          <a:xfrm>
            <a:off x="6261900" y="3544050"/>
            <a:ext cx="1340100" cy="7380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Create SQL query</a:t>
            </a:r>
            <a:endParaRPr sz="1300"/>
          </a:p>
        </p:txBody>
      </p:sp>
      <p:sp>
        <p:nvSpPr>
          <p:cNvPr id="794" name="Google Shape;794;g72f92e491e_1_7"/>
          <p:cNvSpPr txBox="1"/>
          <p:nvPr/>
        </p:nvSpPr>
        <p:spPr>
          <a:xfrm>
            <a:off x="3136925" y="3147875"/>
            <a:ext cx="4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95" name="Google Shape;795;g72f92e491e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950" y="4076873"/>
            <a:ext cx="1712725" cy="17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g72f92e491e_1_7"/>
          <p:cNvCxnSpPr>
            <a:stCxn id="790" idx="2"/>
            <a:endCxn id="792" idx="1"/>
          </p:cNvCxnSpPr>
          <p:nvPr/>
        </p:nvCxnSpPr>
        <p:spPr>
          <a:xfrm flipH="1" rot="-5400000">
            <a:off x="3246575" y="3069225"/>
            <a:ext cx="470700" cy="6900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g72f92e491e_1_7"/>
          <p:cNvCxnSpPr>
            <a:stCxn id="790" idx="3"/>
            <a:endCxn id="791" idx="1"/>
          </p:cNvCxnSpPr>
          <p:nvPr/>
        </p:nvCxnSpPr>
        <p:spPr>
          <a:xfrm>
            <a:off x="4051325" y="2717175"/>
            <a:ext cx="7011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g72f92e491e_1_7"/>
          <p:cNvCxnSpPr>
            <a:stCxn id="788" idx="3"/>
            <a:endCxn id="790" idx="1"/>
          </p:cNvCxnSpPr>
          <p:nvPr/>
        </p:nvCxnSpPr>
        <p:spPr>
          <a:xfrm>
            <a:off x="1686350" y="2717175"/>
            <a:ext cx="536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g72f92e491e_1_7"/>
          <p:cNvSpPr txBox="1"/>
          <p:nvPr/>
        </p:nvSpPr>
        <p:spPr>
          <a:xfrm>
            <a:off x="6470875" y="2373675"/>
            <a:ext cx="77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0" name="Google Shape;800;g72f92e491e_1_7"/>
          <p:cNvCxnSpPr>
            <a:stCxn id="793" idx="2"/>
            <a:endCxn id="801" idx="3"/>
          </p:cNvCxnSpPr>
          <p:nvPr/>
        </p:nvCxnSpPr>
        <p:spPr>
          <a:xfrm rot="5400000">
            <a:off x="6261450" y="4258950"/>
            <a:ext cx="647400" cy="693600"/>
          </a:xfrm>
          <a:prstGeom prst="bentConnector2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2" name="Google Shape;802;g72f92e491e_1_7"/>
          <p:cNvSpPr txBox="1"/>
          <p:nvPr/>
        </p:nvSpPr>
        <p:spPr>
          <a:xfrm>
            <a:off x="3848099" y="2373675"/>
            <a:ext cx="66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3" name="Google Shape;803;g72f92e491e_1_7"/>
          <p:cNvCxnSpPr>
            <a:stCxn id="791" idx="2"/>
            <a:endCxn id="792" idx="3"/>
          </p:cNvCxnSpPr>
          <p:nvPr/>
        </p:nvCxnSpPr>
        <p:spPr>
          <a:xfrm rot="5400000">
            <a:off x="5120838" y="3103644"/>
            <a:ext cx="470700" cy="6213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g72f92e491e_1_7"/>
          <p:cNvSpPr txBox="1"/>
          <p:nvPr/>
        </p:nvSpPr>
        <p:spPr>
          <a:xfrm>
            <a:off x="5667000" y="3178950"/>
            <a:ext cx="4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1" name="Google Shape;801;g72f92e491e_1_7"/>
          <p:cNvSpPr/>
          <p:nvPr/>
        </p:nvSpPr>
        <p:spPr>
          <a:xfrm>
            <a:off x="4752438" y="4560375"/>
            <a:ext cx="1485900" cy="7380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Retrieve information from database</a:t>
            </a:r>
            <a:endParaRPr sz="1200"/>
          </a:p>
        </p:txBody>
      </p:sp>
      <p:sp>
        <p:nvSpPr>
          <p:cNvPr id="805" name="Google Shape;805;g72f92e491e_1_7"/>
          <p:cNvSpPr/>
          <p:nvPr/>
        </p:nvSpPr>
        <p:spPr>
          <a:xfrm>
            <a:off x="2222438" y="4560350"/>
            <a:ext cx="1485900" cy="7380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Provide information to the UI/UX</a:t>
            </a:r>
            <a:endParaRPr sz="1200"/>
          </a:p>
        </p:txBody>
      </p:sp>
      <p:cxnSp>
        <p:nvCxnSpPr>
          <p:cNvPr id="806" name="Google Shape;806;g72f92e491e_1_7"/>
          <p:cNvCxnSpPr>
            <a:stCxn id="801" idx="1"/>
            <a:endCxn id="805" idx="3"/>
          </p:cNvCxnSpPr>
          <p:nvPr/>
        </p:nvCxnSpPr>
        <p:spPr>
          <a:xfrm rot="10800000">
            <a:off x="3708438" y="4929375"/>
            <a:ext cx="10440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g72f92e491e_1_7"/>
          <p:cNvSpPr txBox="1"/>
          <p:nvPr/>
        </p:nvSpPr>
        <p:spPr>
          <a:xfrm>
            <a:off x="8197050" y="1467700"/>
            <a:ext cx="37584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Provides basic artifact information, i.e., upload date, file type, owner ID, past versions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Is only available to instructor and above levels of permissions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Used to track artifact resources from a management perspective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8" name="Google Shape;808;g72f92e491e_1_7"/>
          <p:cNvCxnSpPr>
            <a:stCxn id="805" idx="1"/>
            <a:endCxn id="789" idx="3"/>
          </p:cNvCxnSpPr>
          <p:nvPr/>
        </p:nvCxnSpPr>
        <p:spPr>
          <a:xfrm rot="10800000">
            <a:off x="1635638" y="4929350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g72f92e491e_1_7"/>
          <p:cNvCxnSpPr>
            <a:stCxn id="791" idx="3"/>
            <a:endCxn id="793" idx="0"/>
          </p:cNvCxnSpPr>
          <p:nvPr/>
        </p:nvCxnSpPr>
        <p:spPr>
          <a:xfrm>
            <a:off x="6581238" y="2717172"/>
            <a:ext cx="350700" cy="826800"/>
          </a:xfrm>
          <a:prstGeom prst="bentConnector2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37ac46ef9_15_148"/>
          <p:cNvSpPr txBox="1"/>
          <p:nvPr/>
        </p:nvSpPr>
        <p:spPr>
          <a:xfrm>
            <a:off x="162200" y="2316138"/>
            <a:ext cx="39093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Artifacts are normalized before being stored into A</a:t>
            </a:r>
            <a:r>
              <a:rPr baseline="30000"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baseline="30000"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Certain file types cannot be normalized, but may still be stored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Pandoc can be used to create markdown files that can be easily compressed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6" name="Google Shape;816;g837ac46ef9_15_148"/>
          <p:cNvSpPr/>
          <p:nvPr/>
        </p:nvSpPr>
        <p:spPr>
          <a:xfrm>
            <a:off x="6622300" y="1481200"/>
            <a:ext cx="5414100" cy="4558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837ac46ef9_15_148"/>
          <p:cNvSpPr txBox="1"/>
          <p:nvPr>
            <p:ph type="title"/>
          </p:nvPr>
        </p:nvSpPr>
        <p:spPr>
          <a:xfrm>
            <a:off x="769600" y="737605"/>
            <a:ext cx="57981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Analysis Algorithm: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g837ac46ef9_15_148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9" name="Google Shape;819;g837ac46ef9_15_148"/>
          <p:cNvSpPr/>
          <p:nvPr/>
        </p:nvSpPr>
        <p:spPr>
          <a:xfrm>
            <a:off x="7037200" y="3105525"/>
            <a:ext cx="2057400" cy="923400"/>
          </a:xfrm>
          <a:prstGeom prst="diamond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Is artifact valid?</a:t>
            </a:r>
            <a:endParaRPr sz="1200"/>
          </a:p>
        </p:txBody>
      </p:sp>
      <p:sp>
        <p:nvSpPr>
          <p:cNvPr id="820" name="Google Shape;820;g837ac46ef9_15_148"/>
          <p:cNvSpPr/>
          <p:nvPr/>
        </p:nvSpPr>
        <p:spPr>
          <a:xfrm>
            <a:off x="9564100" y="3105450"/>
            <a:ext cx="2057400" cy="923544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Does user have permission?</a:t>
            </a:r>
            <a:endParaRPr sz="1200"/>
          </a:p>
        </p:txBody>
      </p:sp>
      <p:sp>
        <p:nvSpPr>
          <p:cNvPr id="821" name="Google Shape;821;g837ac46ef9_15_148"/>
          <p:cNvSpPr txBox="1"/>
          <p:nvPr/>
        </p:nvSpPr>
        <p:spPr>
          <a:xfrm>
            <a:off x="8315650" y="4208250"/>
            <a:ext cx="4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2" name="Google Shape;822;g837ac46ef9_15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4225" y="4334698"/>
            <a:ext cx="1712725" cy="17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g837ac46ef9_15_148"/>
          <p:cNvCxnSpPr>
            <a:stCxn id="819" idx="2"/>
            <a:endCxn id="824" idx="0"/>
          </p:cNvCxnSpPr>
          <p:nvPr/>
        </p:nvCxnSpPr>
        <p:spPr>
          <a:xfrm flipH="1" rot="-5400000">
            <a:off x="8224600" y="3870225"/>
            <a:ext cx="945900" cy="1263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g837ac46ef9_15_148"/>
          <p:cNvCxnSpPr>
            <a:stCxn id="819" idx="3"/>
            <a:endCxn id="820" idx="1"/>
          </p:cNvCxnSpPr>
          <p:nvPr/>
        </p:nvCxnSpPr>
        <p:spPr>
          <a:xfrm>
            <a:off x="9094600" y="3567225"/>
            <a:ext cx="4695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g837ac46ef9_15_148"/>
          <p:cNvCxnSpPr>
            <a:stCxn id="820" idx="3"/>
            <a:endCxn id="827" idx="3"/>
          </p:cNvCxnSpPr>
          <p:nvPr/>
        </p:nvCxnSpPr>
        <p:spPr>
          <a:xfrm rot="10800000">
            <a:off x="10072300" y="2131422"/>
            <a:ext cx="1549200" cy="1435800"/>
          </a:xfrm>
          <a:prstGeom prst="bentConnector3">
            <a:avLst>
              <a:gd fmla="val -1537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g837ac46ef9_15_148"/>
          <p:cNvCxnSpPr>
            <a:stCxn id="829" idx="3"/>
            <a:endCxn id="819" idx="1"/>
          </p:cNvCxnSpPr>
          <p:nvPr/>
        </p:nvCxnSpPr>
        <p:spPr>
          <a:xfrm>
            <a:off x="6250438" y="3567225"/>
            <a:ext cx="786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g837ac46ef9_15_148"/>
          <p:cNvSpPr txBox="1"/>
          <p:nvPr/>
        </p:nvSpPr>
        <p:spPr>
          <a:xfrm>
            <a:off x="11356588" y="3625638"/>
            <a:ext cx="65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31" name="Google Shape;831;g837ac46ef9_15_148"/>
          <p:cNvCxnSpPr>
            <a:stCxn id="820" idx="2"/>
            <a:endCxn id="824" idx="0"/>
          </p:cNvCxnSpPr>
          <p:nvPr/>
        </p:nvCxnSpPr>
        <p:spPr>
          <a:xfrm rot="5400000">
            <a:off x="9488050" y="3870144"/>
            <a:ext cx="945900" cy="1263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g837ac46ef9_15_148"/>
          <p:cNvSpPr/>
          <p:nvPr/>
        </p:nvSpPr>
        <p:spPr>
          <a:xfrm>
            <a:off x="8649088" y="4974813"/>
            <a:ext cx="1360500" cy="582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Reject request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2" name="Google Shape;832;g837ac46ef9_15_148"/>
          <p:cNvSpPr txBox="1"/>
          <p:nvPr/>
        </p:nvSpPr>
        <p:spPr>
          <a:xfrm>
            <a:off x="9960088" y="4208238"/>
            <a:ext cx="4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7" name="Google Shape;827;g837ac46ef9_15_148"/>
          <p:cNvSpPr/>
          <p:nvPr/>
        </p:nvSpPr>
        <p:spPr>
          <a:xfrm>
            <a:off x="8586400" y="1762450"/>
            <a:ext cx="1485900" cy="7380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Convert to Markdown</a:t>
            </a:r>
            <a:endParaRPr sz="1200"/>
          </a:p>
        </p:txBody>
      </p:sp>
      <p:cxnSp>
        <p:nvCxnSpPr>
          <p:cNvPr id="833" name="Google Shape;833;g837ac46ef9_15_148"/>
          <p:cNvCxnSpPr>
            <a:stCxn id="827" idx="1"/>
            <a:endCxn id="834" idx="3"/>
          </p:cNvCxnSpPr>
          <p:nvPr/>
        </p:nvCxnSpPr>
        <p:spPr>
          <a:xfrm rot="10800000">
            <a:off x="6250300" y="2131450"/>
            <a:ext cx="2336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g837ac46ef9_15_148"/>
          <p:cNvSpPr txBox="1"/>
          <p:nvPr/>
        </p:nvSpPr>
        <p:spPr>
          <a:xfrm>
            <a:off x="9001900" y="3180675"/>
            <a:ext cx="65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9" name="Google Shape;829;g837ac46ef9_15_148"/>
          <p:cNvSpPr/>
          <p:nvPr/>
        </p:nvSpPr>
        <p:spPr>
          <a:xfrm>
            <a:off x="5034238" y="3180675"/>
            <a:ext cx="1216200" cy="773100"/>
          </a:xfrm>
          <a:prstGeom prst="flowChartAlternateProcess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Request to normalize artifact </a:t>
            </a:r>
            <a:endParaRPr b="1" sz="1300"/>
          </a:p>
        </p:txBody>
      </p:sp>
      <p:sp>
        <p:nvSpPr>
          <p:cNvPr id="834" name="Google Shape;834;g837ac46ef9_15_148"/>
          <p:cNvSpPr/>
          <p:nvPr/>
        </p:nvSpPr>
        <p:spPr>
          <a:xfrm>
            <a:off x="5034238" y="1744900"/>
            <a:ext cx="1216200" cy="773100"/>
          </a:xfrm>
          <a:prstGeom prst="flowChartAlternateProcess">
            <a:avLst/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Capture .md format </a:t>
            </a:r>
            <a:endParaRPr b="1"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37ac46ef9_15_182"/>
          <p:cNvSpPr txBox="1"/>
          <p:nvPr/>
        </p:nvSpPr>
        <p:spPr>
          <a:xfrm>
            <a:off x="539496" y="2203704"/>
            <a:ext cx="37686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Used to show changes in artifacts over iterations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Files must be normalized into Markdown to be compared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Available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 to all levels above guest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2" name="Google Shape;842;g837ac46ef9_15_182"/>
          <p:cNvSpPr/>
          <p:nvPr/>
        </p:nvSpPr>
        <p:spPr>
          <a:xfrm>
            <a:off x="5338300" y="2605800"/>
            <a:ext cx="6030600" cy="286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837ac46ef9_15_182"/>
          <p:cNvSpPr txBox="1"/>
          <p:nvPr>
            <p:ph type="title"/>
          </p:nvPr>
        </p:nvSpPr>
        <p:spPr>
          <a:xfrm>
            <a:off x="1143000" y="621792"/>
            <a:ext cx="4833000" cy="15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Analysis Algorithm: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Diff Command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4" name="Google Shape;844;g837ac46ef9_15_18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g837ac46ef9_15_182"/>
          <p:cNvSpPr/>
          <p:nvPr/>
        </p:nvSpPr>
        <p:spPr>
          <a:xfrm>
            <a:off x="6171538" y="2873900"/>
            <a:ext cx="2057400" cy="923400"/>
          </a:xfrm>
          <a:prstGeom prst="diamond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Are</a:t>
            </a:r>
            <a:r>
              <a:rPr lang="en-US" sz="1300"/>
              <a:t> artifacts valid?</a:t>
            </a:r>
            <a:endParaRPr sz="1300"/>
          </a:p>
        </p:txBody>
      </p:sp>
      <p:pic>
        <p:nvPicPr>
          <p:cNvPr id="846" name="Google Shape;846;g837ac46ef9_15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8288" y="3678698"/>
            <a:ext cx="1712725" cy="17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g837ac46ef9_15_182"/>
          <p:cNvCxnSpPr>
            <a:stCxn id="845" idx="2"/>
            <a:endCxn id="848" idx="0"/>
          </p:cNvCxnSpPr>
          <p:nvPr/>
        </p:nvCxnSpPr>
        <p:spPr>
          <a:xfrm rot="5400000">
            <a:off x="6951088" y="4044350"/>
            <a:ext cx="496200" cy="21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g837ac46ef9_15_182"/>
          <p:cNvCxnSpPr>
            <a:stCxn id="845" idx="3"/>
            <a:endCxn id="850" idx="1"/>
          </p:cNvCxnSpPr>
          <p:nvPr/>
        </p:nvCxnSpPr>
        <p:spPr>
          <a:xfrm>
            <a:off x="8228938" y="3335600"/>
            <a:ext cx="868200" cy="1261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1" name="Google Shape;851;g837ac46ef9_15_182"/>
          <p:cNvCxnSpPr>
            <a:stCxn id="852" idx="2"/>
            <a:endCxn id="845" idx="0"/>
          </p:cNvCxnSpPr>
          <p:nvPr/>
        </p:nvCxnSpPr>
        <p:spPr>
          <a:xfrm>
            <a:off x="7200250" y="2442575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g837ac46ef9_15_182"/>
          <p:cNvSpPr txBox="1"/>
          <p:nvPr/>
        </p:nvSpPr>
        <p:spPr>
          <a:xfrm>
            <a:off x="8228948" y="2949038"/>
            <a:ext cx="49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0" name="Google Shape;850;g837ac46ef9_15_182"/>
          <p:cNvSpPr/>
          <p:nvPr/>
        </p:nvSpPr>
        <p:spPr>
          <a:xfrm>
            <a:off x="9097000" y="4210325"/>
            <a:ext cx="1490400" cy="7731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Calculate Diff</a:t>
            </a:r>
            <a:endParaRPr sz="1300"/>
          </a:p>
        </p:txBody>
      </p:sp>
      <p:sp>
        <p:nvSpPr>
          <p:cNvPr id="854" name="Google Shape;854;g837ac46ef9_15_182"/>
          <p:cNvSpPr/>
          <p:nvPr/>
        </p:nvSpPr>
        <p:spPr>
          <a:xfrm>
            <a:off x="9102001" y="2949050"/>
            <a:ext cx="1490400" cy="7731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Sort relevant information</a:t>
            </a:r>
            <a:endParaRPr sz="1300"/>
          </a:p>
        </p:txBody>
      </p:sp>
      <p:cxnSp>
        <p:nvCxnSpPr>
          <p:cNvPr id="855" name="Google Shape;855;g837ac46ef9_15_182"/>
          <p:cNvCxnSpPr>
            <a:stCxn id="850" idx="0"/>
            <a:endCxn id="854" idx="2"/>
          </p:cNvCxnSpPr>
          <p:nvPr/>
        </p:nvCxnSpPr>
        <p:spPr>
          <a:xfrm flipH="1" rot="10800000">
            <a:off x="9842200" y="3722225"/>
            <a:ext cx="5100" cy="488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g837ac46ef9_15_182"/>
          <p:cNvCxnSpPr>
            <a:stCxn id="854" idx="0"/>
            <a:endCxn id="857" idx="2"/>
          </p:cNvCxnSpPr>
          <p:nvPr/>
        </p:nvCxnSpPr>
        <p:spPr>
          <a:xfrm rot="10800000">
            <a:off x="9840601" y="2371850"/>
            <a:ext cx="6600" cy="57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g837ac46ef9_15_182"/>
          <p:cNvSpPr/>
          <p:nvPr/>
        </p:nvSpPr>
        <p:spPr>
          <a:xfrm>
            <a:off x="6457300" y="1669475"/>
            <a:ext cx="1485900" cy="773100"/>
          </a:xfrm>
          <a:prstGeom prst="flowChartAlternateProcess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Request comparison</a:t>
            </a:r>
            <a:endParaRPr b="1" sz="1300"/>
          </a:p>
        </p:txBody>
      </p:sp>
      <p:sp>
        <p:nvSpPr>
          <p:cNvPr id="857" name="Google Shape;857;g837ac46ef9_15_182"/>
          <p:cNvSpPr/>
          <p:nvPr/>
        </p:nvSpPr>
        <p:spPr>
          <a:xfrm>
            <a:off x="9097800" y="1598725"/>
            <a:ext cx="1485900" cy="773100"/>
          </a:xfrm>
          <a:prstGeom prst="flowChartAlternateProcess">
            <a:avLst/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Display differences</a:t>
            </a:r>
            <a:endParaRPr b="1" sz="1300"/>
          </a:p>
        </p:txBody>
      </p:sp>
      <p:sp>
        <p:nvSpPr>
          <p:cNvPr id="848" name="Google Shape;848;g837ac46ef9_15_182"/>
          <p:cNvSpPr/>
          <p:nvPr/>
        </p:nvSpPr>
        <p:spPr>
          <a:xfrm>
            <a:off x="6452800" y="4293575"/>
            <a:ext cx="1490400" cy="606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Reject request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858" name="Google Shape;858;g837ac46ef9_15_182"/>
          <p:cNvSpPr txBox="1"/>
          <p:nvPr/>
        </p:nvSpPr>
        <p:spPr>
          <a:xfrm>
            <a:off x="7198148" y="3784463"/>
            <a:ext cx="49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37ac46ef9_9_27"/>
          <p:cNvSpPr txBox="1"/>
          <p:nvPr/>
        </p:nvSpPr>
        <p:spPr>
          <a:xfrm>
            <a:off x="539496" y="2203704"/>
            <a:ext cx="39288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Authentication is a simple handshake when a user of any level accesses A</a:t>
            </a:r>
            <a:r>
              <a:rPr baseline="30000"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Verifying permission levels is coupled with what individuals can view, e.g., which private and public files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5" name="Google Shape;865;g837ac46ef9_9_27"/>
          <p:cNvSpPr/>
          <p:nvPr/>
        </p:nvSpPr>
        <p:spPr>
          <a:xfrm>
            <a:off x="5922800" y="2321975"/>
            <a:ext cx="5874300" cy="3670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866" name="Google Shape;866;g837ac46ef9_9_27"/>
          <p:cNvSpPr txBox="1"/>
          <p:nvPr>
            <p:ph type="title"/>
          </p:nvPr>
        </p:nvSpPr>
        <p:spPr>
          <a:xfrm>
            <a:off x="1085750" y="600900"/>
            <a:ext cx="64023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Security </a:t>
            </a:r>
            <a:r>
              <a:rPr lang="en-US">
                <a:solidFill>
                  <a:srgbClr val="000000"/>
                </a:solidFill>
              </a:rPr>
              <a:t>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Authentication/Access Control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7" name="Google Shape;867;g837ac46ef9_9_2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8" name="Google Shape;868;g837ac46ef9_9_27"/>
          <p:cNvSpPr/>
          <p:nvPr/>
        </p:nvSpPr>
        <p:spPr>
          <a:xfrm>
            <a:off x="4468299" y="4985791"/>
            <a:ext cx="1216200" cy="820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User </a:t>
            </a:r>
            <a:r>
              <a:rPr b="1" lang="en-US" sz="1300"/>
              <a:t>login</a:t>
            </a:r>
            <a:r>
              <a:rPr b="1" lang="en-US" sz="1300"/>
              <a:t> attempt</a:t>
            </a:r>
            <a:endParaRPr b="1" sz="1300"/>
          </a:p>
        </p:txBody>
      </p:sp>
      <p:cxnSp>
        <p:nvCxnSpPr>
          <p:cNvPr id="869" name="Google Shape;869;g837ac46ef9_9_27"/>
          <p:cNvCxnSpPr>
            <a:stCxn id="868" idx="3"/>
            <a:endCxn id="870" idx="1"/>
          </p:cNvCxnSpPr>
          <p:nvPr/>
        </p:nvCxnSpPr>
        <p:spPr>
          <a:xfrm>
            <a:off x="5684499" y="5396041"/>
            <a:ext cx="675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1" name="Google Shape;871;g837ac46ef9_9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8423" y="3298268"/>
            <a:ext cx="1712725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837ac46ef9_9_27"/>
          <p:cNvSpPr/>
          <p:nvPr/>
        </p:nvSpPr>
        <p:spPr>
          <a:xfrm>
            <a:off x="8138041" y="4985924"/>
            <a:ext cx="1951798" cy="820458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Recognized </a:t>
            </a:r>
            <a:r>
              <a:rPr lang="en-US" sz="1300">
                <a:solidFill>
                  <a:schemeClr val="dk1"/>
                </a:solidFill>
              </a:rPr>
              <a:t>u</a:t>
            </a:r>
            <a:r>
              <a:rPr lang="en-US" sz="1300">
                <a:solidFill>
                  <a:schemeClr val="dk1"/>
                </a:solidFill>
              </a:rPr>
              <a:t>sername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873" name="Google Shape;873;g837ac46ef9_9_27"/>
          <p:cNvSpPr/>
          <p:nvPr/>
        </p:nvSpPr>
        <p:spPr>
          <a:xfrm>
            <a:off x="10435323" y="2756901"/>
            <a:ext cx="1211700" cy="618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Login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rejected</a:t>
            </a:r>
            <a:endParaRPr b="1" sz="1300"/>
          </a:p>
        </p:txBody>
      </p:sp>
      <p:sp>
        <p:nvSpPr>
          <p:cNvPr id="874" name="Google Shape;874;g837ac46ef9_9_27"/>
          <p:cNvSpPr txBox="1"/>
          <p:nvPr/>
        </p:nvSpPr>
        <p:spPr>
          <a:xfrm>
            <a:off x="10089937" y="5396046"/>
            <a:ext cx="526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75" name="Google Shape;875;g837ac46ef9_9_27"/>
          <p:cNvCxnSpPr>
            <a:stCxn id="872" idx="0"/>
            <a:endCxn id="876" idx="2"/>
          </p:cNvCxnSpPr>
          <p:nvPr/>
        </p:nvCxnSpPr>
        <p:spPr>
          <a:xfrm rot="-5400000">
            <a:off x="8362590" y="4227674"/>
            <a:ext cx="1509600" cy="69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g837ac46ef9_9_27"/>
          <p:cNvSpPr txBox="1"/>
          <p:nvPr/>
        </p:nvSpPr>
        <p:spPr>
          <a:xfrm>
            <a:off x="7850824" y="2679200"/>
            <a:ext cx="526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78" name="Google Shape;878;g837ac46ef9_9_27"/>
          <p:cNvCxnSpPr>
            <a:stCxn id="879" idx="1"/>
            <a:endCxn id="880" idx="3"/>
          </p:cNvCxnSpPr>
          <p:nvPr/>
        </p:nvCxnSpPr>
        <p:spPr>
          <a:xfrm rot="10800000">
            <a:off x="5684584" y="4144177"/>
            <a:ext cx="499500" cy="132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g837ac46ef9_9_27"/>
          <p:cNvSpPr/>
          <p:nvPr/>
        </p:nvSpPr>
        <p:spPr>
          <a:xfrm>
            <a:off x="4468299" y="3734034"/>
            <a:ext cx="1216200" cy="820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Permit access </a:t>
            </a:r>
            <a:endParaRPr b="1" sz="1300"/>
          </a:p>
        </p:txBody>
      </p:sp>
      <p:cxnSp>
        <p:nvCxnSpPr>
          <p:cNvPr id="881" name="Google Shape;881;g837ac46ef9_9_27"/>
          <p:cNvCxnSpPr>
            <a:stCxn id="870" idx="3"/>
            <a:endCxn id="872" idx="1"/>
          </p:cNvCxnSpPr>
          <p:nvPr/>
        </p:nvCxnSpPr>
        <p:spPr>
          <a:xfrm>
            <a:off x="7630063" y="5396045"/>
            <a:ext cx="5079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g837ac46ef9_9_27"/>
          <p:cNvSpPr/>
          <p:nvPr/>
        </p:nvSpPr>
        <p:spPr>
          <a:xfrm>
            <a:off x="6184084" y="2655952"/>
            <a:ext cx="1622400" cy="820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user attributes</a:t>
            </a:r>
            <a:endParaRPr sz="1300"/>
          </a:p>
        </p:txBody>
      </p:sp>
      <p:sp>
        <p:nvSpPr>
          <p:cNvPr id="876" name="Google Shape;876;g837ac46ef9_9_27"/>
          <p:cNvSpPr/>
          <p:nvPr/>
        </p:nvSpPr>
        <p:spPr>
          <a:xfrm>
            <a:off x="8144991" y="2655977"/>
            <a:ext cx="1951798" cy="820458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Password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correct</a:t>
            </a:r>
            <a:r>
              <a:rPr lang="en-US" sz="1300"/>
              <a:t>?</a:t>
            </a:r>
            <a:endParaRPr sz="1300"/>
          </a:p>
        </p:txBody>
      </p:sp>
      <p:cxnSp>
        <p:nvCxnSpPr>
          <p:cNvPr id="883" name="Google Shape;883;g837ac46ef9_9_27"/>
          <p:cNvCxnSpPr>
            <a:stCxn id="876" idx="3"/>
            <a:endCxn id="873" idx="1"/>
          </p:cNvCxnSpPr>
          <p:nvPr/>
        </p:nvCxnSpPr>
        <p:spPr>
          <a:xfrm>
            <a:off x="10096789" y="3066206"/>
            <a:ext cx="338400" cy="600"/>
          </a:xfrm>
          <a:prstGeom prst="bentConnector3">
            <a:avLst>
              <a:gd fmla="val 5002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g837ac46ef9_9_27"/>
          <p:cNvCxnSpPr>
            <a:stCxn id="876" idx="1"/>
            <a:endCxn id="882" idx="3"/>
          </p:cNvCxnSpPr>
          <p:nvPr/>
        </p:nvCxnSpPr>
        <p:spPr>
          <a:xfrm flipH="1">
            <a:off x="7806591" y="3066206"/>
            <a:ext cx="338400" cy="6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g837ac46ef9_9_27"/>
          <p:cNvCxnSpPr>
            <a:stCxn id="872" idx="3"/>
            <a:endCxn id="873" idx="2"/>
          </p:cNvCxnSpPr>
          <p:nvPr/>
        </p:nvCxnSpPr>
        <p:spPr>
          <a:xfrm flipH="1" rot="10800000">
            <a:off x="10089839" y="3375353"/>
            <a:ext cx="951300" cy="20208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g837ac46ef9_9_27"/>
          <p:cNvSpPr txBox="1"/>
          <p:nvPr/>
        </p:nvSpPr>
        <p:spPr>
          <a:xfrm>
            <a:off x="10089920" y="2679208"/>
            <a:ext cx="526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0" name="Google Shape;870;g837ac46ef9_9_27"/>
          <p:cNvSpPr/>
          <p:nvPr/>
        </p:nvSpPr>
        <p:spPr>
          <a:xfrm>
            <a:off x="6360488" y="5011997"/>
            <a:ext cx="1269575" cy="768096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access credentials</a:t>
            </a:r>
            <a:endParaRPr sz="1300"/>
          </a:p>
        </p:txBody>
      </p:sp>
      <p:sp>
        <p:nvSpPr>
          <p:cNvPr id="887" name="Google Shape;887;g837ac46ef9_9_27"/>
          <p:cNvSpPr txBox="1"/>
          <p:nvPr/>
        </p:nvSpPr>
        <p:spPr>
          <a:xfrm>
            <a:off x="8596712" y="4624400"/>
            <a:ext cx="526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9" name="Google Shape;879;g837ac46ef9_9_27"/>
          <p:cNvSpPr/>
          <p:nvPr/>
        </p:nvSpPr>
        <p:spPr>
          <a:xfrm>
            <a:off x="6184084" y="3747127"/>
            <a:ext cx="1622400" cy="820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permissible artifacts &amp; repos</a:t>
            </a:r>
            <a:endParaRPr sz="1300"/>
          </a:p>
        </p:txBody>
      </p:sp>
      <p:cxnSp>
        <p:nvCxnSpPr>
          <p:cNvPr id="888" name="Google Shape;888;g837ac46ef9_9_27"/>
          <p:cNvCxnSpPr>
            <a:stCxn id="882" idx="2"/>
            <a:endCxn id="879" idx="0"/>
          </p:cNvCxnSpPr>
          <p:nvPr/>
        </p:nvCxnSpPr>
        <p:spPr>
          <a:xfrm flipH="1" rot="-5400000">
            <a:off x="6860284" y="3611452"/>
            <a:ext cx="270600" cy="6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/>
          <p:nvPr>
            <p:ph type="title"/>
          </p:nvPr>
        </p:nvSpPr>
        <p:spPr>
          <a:xfrm>
            <a:off x="1143000" y="213522"/>
            <a:ext cx="990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OUTLINE</a:t>
            </a:r>
            <a:endParaRPr/>
          </a:p>
        </p:txBody>
      </p:sp>
      <p:sp>
        <p:nvSpPr>
          <p:cNvPr id="283" name="Google Shape;283;p3"/>
          <p:cNvSpPr txBox="1"/>
          <p:nvPr>
            <p:ph idx="1" type="body"/>
          </p:nvPr>
        </p:nvSpPr>
        <p:spPr>
          <a:xfrm>
            <a:off x="1143000" y="1052925"/>
            <a:ext cx="4756200" cy="50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3"/>
              </a:rPr>
              <a:t>Problem Statement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4"/>
              </a:rPr>
              <a:t>Traditional Shortcomings</a:t>
            </a:r>
            <a:endParaRPr sz="2000"/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5"/>
              </a:rPr>
              <a:t>Current Process Flow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6"/>
              </a:rPr>
              <a:t>Solution Statement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7"/>
              </a:rPr>
              <a:t>Solution Characteristics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8"/>
              </a:rPr>
              <a:t>Solution Process Flow</a:t>
            </a:r>
            <a:endParaRPr sz="2000"/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9"/>
              </a:rPr>
              <a:t>User Roles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0"/>
              </a:rPr>
              <a:t>Major Functional Components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1"/>
              </a:rPr>
              <a:t>Competition</a:t>
            </a:r>
            <a:r>
              <a:rPr lang="en-US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2"/>
              </a:rPr>
              <a:t>Development Tools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3"/>
              </a:rPr>
              <a:t>Work Breakdown Structure: Overview </a:t>
            </a:r>
            <a:endParaRPr sz="2000"/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4"/>
              </a:rPr>
              <a:t>Site Map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5"/>
              </a:rPr>
              <a:t>Work Breakdown Structure: Algorithms</a:t>
            </a:r>
            <a:endParaRPr sz="2000">
              <a:solidFill>
                <a:srgbClr val="000000"/>
              </a:solidFill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rgbClr val="000000"/>
                </a:solidFill>
                <a:hlinkClick action="ppaction://hlinksldjump" r:id="rId16"/>
              </a:rPr>
              <a:t>Work Breakdown Structure: Retrieval</a:t>
            </a:r>
            <a:endParaRPr/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hlinkClick action="ppaction://hlinksldjump" r:id="rId17"/>
              </a:rPr>
              <a:t>Work Breakdown Structure: Analysis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84" name="Google Shape;284;p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"/>
          <p:cNvSpPr txBox="1"/>
          <p:nvPr/>
        </p:nvSpPr>
        <p:spPr>
          <a:xfrm>
            <a:off x="6236350" y="980154"/>
            <a:ext cx="5239800" cy="5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18"/>
              </a:rPr>
              <a:t>Work Breakdown Structure: Security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19"/>
              </a:rPr>
              <a:t>Work Breakdown Structure: Filtering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0"/>
              </a:rPr>
              <a:t>Work Breakdown Structure: Database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1"/>
              </a:rPr>
              <a:t>Work Breakdown Structure: External Interfaces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2"/>
              </a:rPr>
              <a:t>Work Breakdown Structure: Testing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3"/>
              </a:rPr>
              <a:t>Data Management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4"/>
              </a:rPr>
              <a:t>Agile Sprints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5"/>
              </a:rPr>
              <a:t>GUI Mockups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6"/>
              </a:rPr>
              <a:t>Risk Matrix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7"/>
              </a:rPr>
              <a:t>Conclusion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8"/>
              </a:rPr>
              <a:t>References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29"/>
              </a:rPr>
              <a:t>Appendix A: User Stories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30"/>
              </a:rPr>
              <a:t>Appendix B: Glossary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action="ppaction://hlinksldjump" r:id="rId31"/>
              </a:rPr>
              <a:t>Appendix C: Additional Material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37ac46ef9_4_19"/>
          <p:cNvSpPr/>
          <p:nvPr/>
        </p:nvSpPr>
        <p:spPr>
          <a:xfrm>
            <a:off x="1508600" y="835500"/>
            <a:ext cx="4496100" cy="5287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837ac46ef9_4_19"/>
          <p:cNvSpPr txBox="1"/>
          <p:nvPr>
            <p:ph type="title"/>
          </p:nvPr>
        </p:nvSpPr>
        <p:spPr>
          <a:xfrm>
            <a:off x="7772900" y="1168850"/>
            <a:ext cx="41178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Filtering </a:t>
            </a:r>
            <a:r>
              <a:rPr lang="en-US">
                <a:solidFill>
                  <a:srgbClr val="000000"/>
                </a:solidFill>
              </a:rPr>
              <a:t>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Artifact Tags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6" name="Google Shape;896;g837ac46ef9_4_1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7" name="Google Shape;897;g837ac46ef9_4_19"/>
          <p:cNvSpPr/>
          <p:nvPr/>
        </p:nvSpPr>
        <p:spPr>
          <a:xfrm>
            <a:off x="100163" y="1026950"/>
            <a:ext cx="1371600" cy="658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Desire to filter displayed artifacts </a:t>
            </a:r>
            <a:endParaRPr b="1" sz="1300"/>
          </a:p>
        </p:txBody>
      </p:sp>
      <p:sp>
        <p:nvSpPr>
          <p:cNvPr id="898" name="Google Shape;898;g837ac46ef9_4_19"/>
          <p:cNvSpPr/>
          <p:nvPr/>
        </p:nvSpPr>
        <p:spPr>
          <a:xfrm>
            <a:off x="1606100" y="5022688"/>
            <a:ext cx="923400" cy="658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Empty </a:t>
            </a:r>
            <a:r>
              <a:rPr b="1" lang="en-US" sz="1300"/>
              <a:t>display</a:t>
            </a:r>
            <a:endParaRPr b="1" sz="1300"/>
          </a:p>
        </p:txBody>
      </p:sp>
      <p:pic>
        <p:nvPicPr>
          <p:cNvPr id="899" name="Google Shape;899;g837ac46ef9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100" y="1594625"/>
            <a:ext cx="1614150" cy="17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Google Shape;900;g837ac46ef9_4_19"/>
          <p:cNvCxnSpPr>
            <a:stCxn id="901" idx="1"/>
            <a:endCxn id="902" idx="3"/>
          </p:cNvCxnSpPr>
          <p:nvPr/>
        </p:nvCxnSpPr>
        <p:spPr>
          <a:xfrm flipH="1">
            <a:off x="2529538" y="4279913"/>
            <a:ext cx="254400" cy="6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g837ac46ef9_4_19"/>
          <p:cNvSpPr txBox="1"/>
          <p:nvPr/>
        </p:nvSpPr>
        <p:spPr>
          <a:xfrm>
            <a:off x="3351004" y="99199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04" name="Google Shape;904;g837ac46ef9_4_19"/>
          <p:cNvCxnSpPr>
            <a:stCxn id="897" idx="3"/>
            <a:endCxn id="905" idx="1"/>
          </p:cNvCxnSpPr>
          <p:nvPr/>
        </p:nvCxnSpPr>
        <p:spPr>
          <a:xfrm>
            <a:off x="1471763" y="1356200"/>
            <a:ext cx="1333500" cy="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g837ac46ef9_4_19"/>
          <p:cNvSpPr txBox="1"/>
          <p:nvPr/>
        </p:nvSpPr>
        <p:spPr>
          <a:xfrm>
            <a:off x="3812343" y="1659386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7" name="Google Shape;907;g837ac46ef9_4_19"/>
          <p:cNvSpPr txBox="1"/>
          <p:nvPr/>
        </p:nvSpPr>
        <p:spPr>
          <a:xfrm>
            <a:off x="2529451" y="439374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08" name="Google Shape;908;g837ac46ef9_4_19"/>
          <p:cNvCxnSpPr>
            <a:stCxn id="909" idx="1"/>
            <a:endCxn id="898" idx="3"/>
          </p:cNvCxnSpPr>
          <p:nvPr/>
        </p:nvCxnSpPr>
        <p:spPr>
          <a:xfrm flipH="1">
            <a:off x="2529450" y="5351950"/>
            <a:ext cx="252300" cy="6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g837ac46ef9_4_19"/>
          <p:cNvSpPr/>
          <p:nvPr/>
        </p:nvSpPr>
        <p:spPr>
          <a:xfrm>
            <a:off x="3176783" y="2964963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Check formatting</a:t>
            </a:r>
            <a:endParaRPr sz="1300"/>
          </a:p>
        </p:txBody>
      </p:sp>
      <p:sp>
        <p:nvSpPr>
          <p:cNvPr id="911" name="Google Shape;911;g837ac46ef9_4_19"/>
          <p:cNvSpPr txBox="1"/>
          <p:nvPr/>
        </p:nvSpPr>
        <p:spPr>
          <a:xfrm>
            <a:off x="3918906" y="4625968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1" name="Google Shape;901;g837ac46ef9_4_19"/>
          <p:cNvSpPr/>
          <p:nvPr/>
        </p:nvSpPr>
        <p:spPr>
          <a:xfrm>
            <a:off x="2783938" y="3925463"/>
            <a:ext cx="2057400" cy="7089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Correct format?</a:t>
            </a:r>
            <a:r>
              <a:rPr b="1" lang="en-US" sz="1300"/>
              <a:t> </a:t>
            </a:r>
            <a:r>
              <a:rPr b="1" lang="en-US" sz="1300"/>
              <a:t> </a:t>
            </a:r>
            <a:endParaRPr b="1" sz="1300"/>
          </a:p>
        </p:txBody>
      </p:sp>
      <p:sp>
        <p:nvSpPr>
          <p:cNvPr id="909" name="Google Shape;909;g837ac46ef9_4_19"/>
          <p:cNvSpPr/>
          <p:nvPr/>
        </p:nvSpPr>
        <p:spPr>
          <a:xfrm>
            <a:off x="2781750" y="4964650"/>
            <a:ext cx="2061800" cy="7746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Artifact(s) </a:t>
            </a:r>
            <a:r>
              <a:rPr lang="en-US" sz="1300"/>
              <a:t>exist</a:t>
            </a:r>
            <a:r>
              <a:rPr lang="en-US" sz="1300"/>
              <a:t>?</a:t>
            </a:r>
            <a:r>
              <a:rPr lang="en-US" sz="1300"/>
              <a:t> </a:t>
            </a:r>
            <a:endParaRPr sz="1300"/>
          </a:p>
        </p:txBody>
      </p:sp>
      <p:cxnSp>
        <p:nvCxnSpPr>
          <p:cNvPr id="912" name="Google Shape;912;g837ac46ef9_4_19"/>
          <p:cNvCxnSpPr>
            <a:stCxn id="913" idx="2"/>
            <a:endCxn id="910" idx="0"/>
          </p:cNvCxnSpPr>
          <p:nvPr/>
        </p:nvCxnSpPr>
        <p:spPr>
          <a:xfrm flipH="1" rot="-5400000">
            <a:off x="3662630" y="2814668"/>
            <a:ext cx="3000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g837ac46ef9_4_19"/>
          <p:cNvCxnSpPr>
            <a:stCxn id="905" idx="2"/>
            <a:endCxn id="913" idx="0"/>
          </p:cNvCxnSpPr>
          <p:nvPr/>
        </p:nvCxnSpPr>
        <p:spPr>
          <a:xfrm flipH="1" rot="-5400000">
            <a:off x="3631738" y="1891250"/>
            <a:ext cx="361800" cy="600"/>
          </a:xfrm>
          <a:prstGeom prst="bentConnector3">
            <a:avLst>
              <a:gd fmla="val 409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g837ac46ef9_4_19"/>
          <p:cNvCxnSpPr>
            <a:stCxn id="910" idx="2"/>
            <a:endCxn id="901" idx="0"/>
          </p:cNvCxnSpPr>
          <p:nvPr/>
        </p:nvCxnSpPr>
        <p:spPr>
          <a:xfrm flipH="1" rot="-5400000">
            <a:off x="3661583" y="3774213"/>
            <a:ext cx="302100" cy="600"/>
          </a:xfrm>
          <a:prstGeom prst="bentConnector3">
            <a:avLst>
              <a:gd fmla="val 49983" name="adj1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g837ac46ef9_4_19"/>
          <p:cNvCxnSpPr>
            <a:stCxn id="901" idx="2"/>
            <a:endCxn id="909" idx="0"/>
          </p:cNvCxnSpPr>
          <p:nvPr/>
        </p:nvCxnSpPr>
        <p:spPr>
          <a:xfrm flipH="1" rot="-5400000">
            <a:off x="3647788" y="4799213"/>
            <a:ext cx="3303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7" name="Google Shape;917;g837ac46ef9_4_19"/>
          <p:cNvSpPr txBox="1"/>
          <p:nvPr/>
        </p:nvSpPr>
        <p:spPr>
          <a:xfrm>
            <a:off x="7772888" y="3044500"/>
            <a:ext cx="4117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Request to filter tags during search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Gather and analyze tags/accessibility before display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2" name="Google Shape;902;g837ac46ef9_4_19"/>
          <p:cNvSpPr/>
          <p:nvPr/>
        </p:nvSpPr>
        <p:spPr>
          <a:xfrm>
            <a:off x="1606100" y="3950663"/>
            <a:ext cx="923400" cy="658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display</a:t>
            </a:r>
            <a:endParaRPr b="1" sz="1300"/>
          </a:p>
        </p:txBody>
      </p:sp>
      <p:sp>
        <p:nvSpPr>
          <p:cNvPr id="905" name="Google Shape;905;g837ac46ef9_4_19"/>
          <p:cNvSpPr/>
          <p:nvPr/>
        </p:nvSpPr>
        <p:spPr>
          <a:xfrm>
            <a:off x="2805325" y="1001750"/>
            <a:ext cx="2014025" cy="7089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 </a:t>
            </a:r>
            <a:r>
              <a:rPr lang="en-US" sz="1300"/>
              <a:t>Filter(s) specified?</a:t>
            </a:r>
            <a:endParaRPr sz="1300"/>
          </a:p>
        </p:txBody>
      </p:sp>
      <p:sp>
        <p:nvSpPr>
          <p:cNvPr id="913" name="Google Shape;913;g837ac46ef9_4_19"/>
          <p:cNvSpPr/>
          <p:nvPr/>
        </p:nvSpPr>
        <p:spPr>
          <a:xfrm>
            <a:off x="3176822" y="2006600"/>
            <a:ext cx="1271016" cy="658368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filter tag(s)</a:t>
            </a:r>
            <a:endParaRPr sz="1300"/>
          </a:p>
        </p:txBody>
      </p:sp>
      <p:sp>
        <p:nvSpPr>
          <p:cNvPr id="918" name="Google Shape;918;g837ac46ef9_4_19"/>
          <p:cNvSpPr/>
          <p:nvPr/>
        </p:nvSpPr>
        <p:spPr>
          <a:xfrm>
            <a:off x="6249825" y="2006525"/>
            <a:ext cx="1371600" cy="658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Display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artifacts </a:t>
            </a:r>
            <a:endParaRPr b="1" sz="1300"/>
          </a:p>
        </p:txBody>
      </p:sp>
      <p:cxnSp>
        <p:nvCxnSpPr>
          <p:cNvPr id="919" name="Google Shape;919;g837ac46ef9_4_19"/>
          <p:cNvCxnSpPr>
            <a:stCxn id="905" idx="3"/>
            <a:endCxn id="920" idx="0"/>
          </p:cNvCxnSpPr>
          <p:nvPr/>
        </p:nvCxnSpPr>
        <p:spPr>
          <a:xfrm>
            <a:off x="4819350" y="1356200"/>
            <a:ext cx="443100" cy="6504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g837ac46ef9_4_19"/>
          <p:cNvSpPr txBox="1"/>
          <p:nvPr/>
        </p:nvSpPr>
        <p:spPr>
          <a:xfrm>
            <a:off x="2529451" y="535194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22" name="Google Shape;922;g837ac46ef9_4_19"/>
          <p:cNvCxnSpPr>
            <a:stCxn id="920" idx="3"/>
            <a:endCxn id="918" idx="1"/>
          </p:cNvCxnSpPr>
          <p:nvPr/>
        </p:nvCxnSpPr>
        <p:spPr>
          <a:xfrm>
            <a:off x="5897946" y="2335725"/>
            <a:ext cx="3519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g837ac46ef9_4_19"/>
          <p:cNvCxnSpPr>
            <a:stCxn id="909" idx="3"/>
            <a:endCxn id="920" idx="2"/>
          </p:cNvCxnSpPr>
          <p:nvPr/>
        </p:nvCxnSpPr>
        <p:spPr>
          <a:xfrm flipH="1" rot="10800000">
            <a:off x="4843550" y="2664850"/>
            <a:ext cx="418800" cy="2687100"/>
          </a:xfrm>
          <a:prstGeom prst="bentConnector2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g837ac46ef9_4_19"/>
          <p:cNvSpPr txBox="1"/>
          <p:nvPr/>
        </p:nvSpPr>
        <p:spPr>
          <a:xfrm>
            <a:off x="4805906" y="502269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5" name="Google Shape;925;g837ac46ef9_4_19"/>
          <p:cNvSpPr txBox="1"/>
          <p:nvPr/>
        </p:nvSpPr>
        <p:spPr>
          <a:xfrm>
            <a:off x="4793851" y="135679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0" name="Google Shape;920;g837ac46ef9_4_19"/>
          <p:cNvSpPr/>
          <p:nvPr/>
        </p:nvSpPr>
        <p:spPr>
          <a:xfrm>
            <a:off x="4626846" y="2006475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permissible artifacts </a:t>
            </a:r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24e7d2774_2_4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2" name="Google Shape;932;g724e7d2774_2_49"/>
          <p:cNvSpPr/>
          <p:nvPr/>
        </p:nvSpPr>
        <p:spPr>
          <a:xfrm>
            <a:off x="2602113" y="2892213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Repository</a:t>
            </a:r>
            <a:endParaRPr/>
          </a:p>
        </p:txBody>
      </p:sp>
      <p:sp>
        <p:nvSpPr>
          <p:cNvPr id="933" name="Google Shape;933;g724e7d2774_2_49"/>
          <p:cNvSpPr/>
          <p:nvPr/>
        </p:nvSpPr>
        <p:spPr>
          <a:xfrm>
            <a:off x="8308878" y="2894154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Profiles</a:t>
            </a:r>
            <a:endParaRPr/>
          </a:p>
        </p:txBody>
      </p:sp>
      <p:cxnSp>
        <p:nvCxnSpPr>
          <p:cNvPr id="934" name="Google Shape;934;g724e7d2774_2_49"/>
          <p:cNvCxnSpPr>
            <a:stCxn id="935" idx="2"/>
            <a:endCxn id="933" idx="0"/>
          </p:cNvCxnSpPr>
          <p:nvPr/>
        </p:nvCxnSpPr>
        <p:spPr>
          <a:xfrm flipH="1" rot="-5400000">
            <a:off x="7372050" y="1317350"/>
            <a:ext cx="300900" cy="2853000"/>
          </a:xfrm>
          <a:prstGeom prst="bentConnector3">
            <a:avLst>
              <a:gd fmla="val 4997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g724e7d2774_2_49"/>
          <p:cNvSpPr/>
          <p:nvPr/>
        </p:nvSpPr>
        <p:spPr>
          <a:xfrm>
            <a:off x="9039073" y="4414426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Administrator</a:t>
            </a:r>
            <a:endParaRPr/>
          </a:p>
        </p:txBody>
      </p:sp>
      <p:sp>
        <p:nvSpPr>
          <p:cNvPr id="937" name="Google Shape;937;g724e7d2774_2_49"/>
          <p:cNvSpPr/>
          <p:nvPr/>
        </p:nvSpPr>
        <p:spPr>
          <a:xfrm>
            <a:off x="10453847" y="4414413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Tester</a:t>
            </a:r>
            <a:endParaRPr/>
          </a:p>
        </p:txBody>
      </p:sp>
      <p:sp>
        <p:nvSpPr>
          <p:cNvPr id="938" name="Google Shape;938;g724e7d2774_2_49"/>
          <p:cNvSpPr/>
          <p:nvPr/>
        </p:nvSpPr>
        <p:spPr>
          <a:xfrm>
            <a:off x="6209509" y="4414513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Student</a:t>
            </a:r>
            <a:endParaRPr/>
          </a:p>
        </p:txBody>
      </p:sp>
      <p:sp>
        <p:nvSpPr>
          <p:cNvPr id="939" name="Google Shape;939;g724e7d2774_2_49"/>
          <p:cNvSpPr/>
          <p:nvPr/>
        </p:nvSpPr>
        <p:spPr>
          <a:xfrm>
            <a:off x="4050813" y="3614725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Artifact</a:t>
            </a:r>
            <a:endParaRPr/>
          </a:p>
        </p:txBody>
      </p:sp>
      <p:sp>
        <p:nvSpPr>
          <p:cNvPr id="940" name="Google Shape;940;g724e7d2774_2_49"/>
          <p:cNvSpPr/>
          <p:nvPr/>
        </p:nvSpPr>
        <p:spPr>
          <a:xfrm>
            <a:off x="2602113" y="3616530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</a:t>
            </a:r>
            <a:endParaRPr/>
          </a:p>
        </p:txBody>
      </p:sp>
      <p:sp>
        <p:nvSpPr>
          <p:cNvPr id="941" name="Google Shape;941;g724e7d2774_2_49"/>
          <p:cNvSpPr/>
          <p:nvPr/>
        </p:nvSpPr>
        <p:spPr>
          <a:xfrm>
            <a:off x="448788" y="4412058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Date/time of last access</a:t>
            </a:r>
            <a:endParaRPr/>
          </a:p>
        </p:txBody>
      </p:sp>
      <p:sp>
        <p:nvSpPr>
          <p:cNvPr id="942" name="Google Shape;942;g724e7d2774_2_49"/>
          <p:cNvSpPr/>
          <p:nvPr/>
        </p:nvSpPr>
        <p:spPr>
          <a:xfrm>
            <a:off x="1877700" y="4412058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 and time of fetch</a:t>
            </a:r>
            <a:endParaRPr/>
          </a:p>
        </p:txBody>
      </p:sp>
      <p:sp>
        <p:nvSpPr>
          <p:cNvPr id="943" name="Google Shape;943;g724e7d2774_2_49"/>
          <p:cNvSpPr/>
          <p:nvPr/>
        </p:nvSpPr>
        <p:spPr>
          <a:xfrm>
            <a:off x="3326466" y="4414513"/>
            <a:ext cx="12252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Diff</a:t>
            </a:r>
            <a:endParaRPr/>
          </a:p>
        </p:txBody>
      </p:sp>
      <p:cxnSp>
        <p:nvCxnSpPr>
          <p:cNvPr id="944" name="Google Shape;944;g724e7d2774_2_49"/>
          <p:cNvCxnSpPr>
            <a:stCxn id="940" idx="2"/>
            <a:endCxn id="941" idx="0"/>
          </p:cNvCxnSpPr>
          <p:nvPr/>
        </p:nvCxnSpPr>
        <p:spPr>
          <a:xfrm rot="5400000">
            <a:off x="1980213" y="3150180"/>
            <a:ext cx="347700" cy="21762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g724e7d2774_2_49"/>
          <p:cNvCxnSpPr>
            <a:stCxn id="940" idx="2"/>
            <a:endCxn id="942" idx="0"/>
          </p:cNvCxnSpPr>
          <p:nvPr/>
        </p:nvCxnSpPr>
        <p:spPr>
          <a:xfrm rot="5400000">
            <a:off x="2694663" y="3864630"/>
            <a:ext cx="347700" cy="7473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g724e7d2774_2_49"/>
          <p:cNvCxnSpPr>
            <a:stCxn id="940" idx="2"/>
            <a:endCxn id="943" idx="0"/>
          </p:cNvCxnSpPr>
          <p:nvPr/>
        </p:nvCxnSpPr>
        <p:spPr>
          <a:xfrm flipH="1" rot="-5400000">
            <a:off x="3415563" y="3891030"/>
            <a:ext cx="350100" cy="6969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g724e7d2774_2_49"/>
          <p:cNvCxnSpPr>
            <a:stCxn id="932" idx="2"/>
            <a:endCxn id="940" idx="0"/>
          </p:cNvCxnSpPr>
          <p:nvPr/>
        </p:nvCxnSpPr>
        <p:spPr>
          <a:xfrm flipH="1" rot="-5400000">
            <a:off x="3104313" y="3477963"/>
            <a:ext cx="276300" cy="600"/>
          </a:xfrm>
          <a:prstGeom prst="bentConnector3">
            <a:avLst>
              <a:gd fmla="val 50021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g724e7d2774_2_49"/>
          <p:cNvCxnSpPr>
            <a:stCxn id="932" idx="2"/>
            <a:endCxn id="939" idx="0"/>
          </p:cNvCxnSpPr>
          <p:nvPr/>
        </p:nvCxnSpPr>
        <p:spPr>
          <a:xfrm flipH="1" rot="-5400000">
            <a:off x="3829263" y="2753013"/>
            <a:ext cx="274500" cy="1448700"/>
          </a:xfrm>
          <a:prstGeom prst="bentConnector3">
            <a:avLst>
              <a:gd fmla="val 5002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g724e7d2774_2_49"/>
          <p:cNvSpPr/>
          <p:nvPr/>
        </p:nvSpPr>
        <p:spPr>
          <a:xfrm>
            <a:off x="5067300" y="1893500"/>
            <a:ext cx="2057400" cy="699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000"/>
              <a:t>Database</a:t>
            </a:r>
            <a:endParaRPr baseline="30000" sz="4000"/>
          </a:p>
        </p:txBody>
      </p:sp>
      <p:sp>
        <p:nvSpPr>
          <p:cNvPr id="949" name="Google Shape;949;g724e7d2774_2_49"/>
          <p:cNvSpPr/>
          <p:nvPr/>
        </p:nvSpPr>
        <p:spPr>
          <a:xfrm>
            <a:off x="8308878" y="3613482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Guest</a:t>
            </a:r>
            <a:endParaRPr/>
          </a:p>
        </p:txBody>
      </p:sp>
      <p:sp>
        <p:nvSpPr>
          <p:cNvPr id="950" name="Google Shape;950;g724e7d2774_2_49"/>
          <p:cNvSpPr/>
          <p:nvPr/>
        </p:nvSpPr>
        <p:spPr>
          <a:xfrm>
            <a:off x="7624284" y="4414513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Faculty</a:t>
            </a:r>
            <a:endParaRPr/>
          </a:p>
        </p:txBody>
      </p:sp>
      <p:cxnSp>
        <p:nvCxnSpPr>
          <p:cNvPr id="951" name="Google Shape;951;g724e7d2774_2_49"/>
          <p:cNvCxnSpPr>
            <a:stCxn id="949" idx="0"/>
            <a:endCxn id="933" idx="2"/>
          </p:cNvCxnSpPr>
          <p:nvPr/>
        </p:nvCxnSpPr>
        <p:spPr>
          <a:xfrm rot="-5400000">
            <a:off x="8813478" y="3477432"/>
            <a:ext cx="271500" cy="6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g724e7d2774_2_49"/>
          <p:cNvCxnSpPr>
            <a:stCxn id="938" idx="0"/>
            <a:endCxn id="949" idx="2"/>
          </p:cNvCxnSpPr>
          <p:nvPr/>
        </p:nvCxnSpPr>
        <p:spPr>
          <a:xfrm rot="-5400000">
            <a:off x="7711309" y="3176863"/>
            <a:ext cx="353100" cy="21222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g724e7d2774_2_49"/>
          <p:cNvCxnSpPr>
            <a:stCxn id="950" idx="0"/>
            <a:endCxn id="949" idx="2"/>
          </p:cNvCxnSpPr>
          <p:nvPr/>
        </p:nvCxnSpPr>
        <p:spPr>
          <a:xfrm rot="-5400000">
            <a:off x="8418684" y="3884263"/>
            <a:ext cx="353100" cy="707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g724e7d2774_2_49"/>
          <p:cNvCxnSpPr>
            <a:stCxn id="936" idx="0"/>
            <a:endCxn id="949" idx="2"/>
          </p:cNvCxnSpPr>
          <p:nvPr/>
        </p:nvCxnSpPr>
        <p:spPr>
          <a:xfrm flipH="1" rot="5400000">
            <a:off x="9126073" y="3884176"/>
            <a:ext cx="353100" cy="7074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g724e7d2774_2_49"/>
          <p:cNvCxnSpPr>
            <a:stCxn id="937" idx="0"/>
            <a:endCxn id="949" idx="2"/>
          </p:cNvCxnSpPr>
          <p:nvPr/>
        </p:nvCxnSpPr>
        <p:spPr>
          <a:xfrm flipH="1" rot="5400000">
            <a:off x="9833447" y="3176763"/>
            <a:ext cx="353100" cy="21222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6" name="Google Shape;956;g724e7d2774_2_49"/>
          <p:cNvSpPr/>
          <p:nvPr/>
        </p:nvSpPr>
        <p:spPr>
          <a:xfrm>
            <a:off x="4735550" y="4414413"/>
            <a:ext cx="12345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 link</a:t>
            </a:r>
            <a:endParaRPr/>
          </a:p>
        </p:txBody>
      </p:sp>
      <p:cxnSp>
        <p:nvCxnSpPr>
          <p:cNvPr id="957" name="Google Shape;957;g724e7d2774_2_49"/>
          <p:cNvCxnSpPr>
            <a:stCxn id="940" idx="2"/>
            <a:endCxn id="956" idx="0"/>
          </p:cNvCxnSpPr>
          <p:nvPr/>
        </p:nvCxnSpPr>
        <p:spPr>
          <a:xfrm flipH="1" rot="-5400000">
            <a:off x="4122363" y="3184230"/>
            <a:ext cx="350100" cy="2110500"/>
          </a:xfrm>
          <a:prstGeom prst="bentConnector3">
            <a:avLst>
              <a:gd fmla="val 4998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g724e7d2774_2_49"/>
          <p:cNvSpPr/>
          <p:nvPr/>
        </p:nvSpPr>
        <p:spPr>
          <a:xfrm>
            <a:off x="1142172" y="3616530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Owner</a:t>
            </a:r>
            <a:endParaRPr/>
          </a:p>
        </p:txBody>
      </p:sp>
      <p:cxnSp>
        <p:nvCxnSpPr>
          <p:cNvPr id="959" name="Google Shape;959;g724e7d2774_2_49"/>
          <p:cNvCxnSpPr>
            <a:stCxn id="932" idx="2"/>
            <a:endCxn id="958" idx="0"/>
          </p:cNvCxnSpPr>
          <p:nvPr/>
        </p:nvCxnSpPr>
        <p:spPr>
          <a:xfrm rot="5400000">
            <a:off x="2374113" y="2748363"/>
            <a:ext cx="276300" cy="1459800"/>
          </a:xfrm>
          <a:prstGeom prst="bentConnector3">
            <a:avLst>
              <a:gd fmla="val 50021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g724e7d2774_2_49"/>
          <p:cNvCxnSpPr>
            <a:stCxn id="935" idx="2"/>
            <a:endCxn id="932" idx="0"/>
          </p:cNvCxnSpPr>
          <p:nvPr/>
        </p:nvCxnSpPr>
        <p:spPr>
          <a:xfrm rot="5400000">
            <a:off x="4519650" y="1315850"/>
            <a:ext cx="298800" cy="2853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g724e7d2774_2_4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WORK BREAKDOWN STRUCTURE: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f6c988c57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DATABASE: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Schema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8" name="Google Shape;968;g7f6c988c57_0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9" name="Google Shape;969;g7f6c988c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25" y="465025"/>
            <a:ext cx="7577799" cy="59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37ac46ef9_6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6" name="Google Shape;976;g837ac46ef9_6_0"/>
          <p:cNvSpPr/>
          <p:nvPr/>
        </p:nvSpPr>
        <p:spPr>
          <a:xfrm>
            <a:off x="5065713" y="2164080"/>
            <a:ext cx="2057400" cy="914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External Interfaces</a:t>
            </a:r>
            <a:endParaRPr b="1" sz="2000"/>
          </a:p>
        </p:txBody>
      </p:sp>
      <p:sp>
        <p:nvSpPr>
          <p:cNvPr id="977" name="Google Shape;977;g837ac46ef9_6_0"/>
          <p:cNvSpPr/>
          <p:nvPr/>
        </p:nvSpPr>
        <p:spPr>
          <a:xfrm>
            <a:off x="3061513" y="3614500"/>
            <a:ext cx="1554600" cy="62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SFTP</a:t>
            </a:r>
            <a:endParaRPr/>
          </a:p>
        </p:txBody>
      </p:sp>
      <p:sp>
        <p:nvSpPr>
          <p:cNvPr id="978" name="Google Shape;978;g837ac46ef9_6_0"/>
          <p:cNvSpPr/>
          <p:nvPr/>
        </p:nvSpPr>
        <p:spPr>
          <a:xfrm>
            <a:off x="7577268" y="3614500"/>
            <a:ext cx="1554600" cy="62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12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Scraper</a:t>
            </a:r>
            <a:endParaRPr/>
          </a:p>
        </p:txBody>
      </p:sp>
      <p:cxnSp>
        <p:nvCxnSpPr>
          <p:cNvPr id="979" name="Google Shape;979;g837ac46ef9_6_0"/>
          <p:cNvCxnSpPr>
            <a:stCxn id="976" idx="2"/>
            <a:endCxn id="977" idx="0"/>
          </p:cNvCxnSpPr>
          <p:nvPr/>
        </p:nvCxnSpPr>
        <p:spPr>
          <a:xfrm rot="5400000">
            <a:off x="4698513" y="2218680"/>
            <a:ext cx="536100" cy="22557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g837ac46ef9_6_0"/>
          <p:cNvCxnSpPr>
            <a:stCxn id="976" idx="2"/>
            <a:endCxn id="978" idx="0"/>
          </p:cNvCxnSpPr>
          <p:nvPr/>
        </p:nvCxnSpPr>
        <p:spPr>
          <a:xfrm flipH="1" rot="-5400000">
            <a:off x="6956463" y="2216430"/>
            <a:ext cx="536100" cy="22602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1" name="Google Shape;981;g837ac46ef9_6_0"/>
          <p:cNvSpPr/>
          <p:nvPr/>
        </p:nvSpPr>
        <p:spPr>
          <a:xfrm>
            <a:off x="5112087" y="4772500"/>
            <a:ext cx="1964700" cy="620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Artifacts selected for uploading</a:t>
            </a:r>
            <a:endParaRPr/>
          </a:p>
        </p:txBody>
      </p:sp>
      <p:cxnSp>
        <p:nvCxnSpPr>
          <p:cNvPr id="982" name="Google Shape;982;g837ac46ef9_6_0"/>
          <p:cNvCxnSpPr>
            <a:stCxn id="978" idx="2"/>
            <a:endCxn id="981" idx="0"/>
          </p:cNvCxnSpPr>
          <p:nvPr/>
        </p:nvCxnSpPr>
        <p:spPr>
          <a:xfrm rot="5400000">
            <a:off x="6956418" y="3374350"/>
            <a:ext cx="536100" cy="226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g837ac46ef9_6_0"/>
          <p:cNvCxnSpPr>
            <a:stCxn id="977" idx="2"/>
            <a:endCxn id="981" idx="0"/>
          </p:cNvCxnSpPr>
          <p:nvPr/>
        </p:nvCxnSpPr>
        <p:spPr>
          <a:xfrm flipH="1" rot="-5400000">
            <a:off x="4698613" y="3376600"/>
            <a:ext cx="536100" cy="2255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g837ac46ef9_6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WORK BREAKDOWN STRUCTURE: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24e7d2774_2_6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1" name="Google Shape;991;g724e7d2774_2_63"/>
          <p:cNvSpPr/>
          <p:nvPr/>
        </p:nvSpPr>
        <p:spPr>
          <a:xfrm>
            <a:off x="1873575" y="3701874"/>
            <a:ext cx="12801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Unit Tests</a:t>
            </a:r>
            <a:endParaRPr sz="1800"/>
          </a:p>
        </p:txBody>
      </p:sp>
      <p:sp>
        <p:nvSpPr>
          <p:cNvPr id="992" name="Google Shape;992;g724e7d2774_2_63"/>
          <p:cNvSpPr/>
          <p:nvPr/>
        </p:nvSpPr>
        <p:spPr>
          <a:xfrm>
            <a:off x="3670335" y="3701874"/>
            <a:ext cx="20757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Integration Tests</a:t>
            </a:r>
            <a:endParaRPr sz="1800"/>
          </a:p>
        </p:txBody>
      </p:sp>
      <p:sp>
        <p:nvSpPr>
          <p:cNvPr id="993" name="Google Shape;993;g724e7d2774_2_63"/>
          <p:cNvSpPr/>
          <p:nvPr/>
        </p:nvSpPr>
        <p:spPr>
          <a:xfrm>
            <a:off x="6220572" y="3701874"/>
            <a:ext cx="20745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System Tests</a:t>
            </a:r>
            <a:endParaRPr sz="1800"/>
          </a:p>
        </p:txBody>
      </p:sp>
      <p:sp>
        <p:nvSpPr>
          <p:cNvPr id="994" name="Google Shape;994;g724e7d2774_2_63"/>
          <p:cNvSpPr/>
          <p:nvPr/>
        </p:nvSpPr>
        <p:spPr>
          <a:xfrm>
            <a:off x="8790975" y="3701874"/>
            <a:ext cx="2075700" cy="44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Acceptance Tests</a:t>
            </a:r>
            <a:endParaRPr sz="1800"/>
          </a:p>
        </p:txBody>
      </p:sp>
      <p:cxnSp>
        <p:nvCxnSpPr>
          <p:cNvPr id="995" name="Google Shape;995;g724e7d2774_2_63"/>
          <p:cNvCxnSpPr>
            <a:stCxn id="996" idx="2"/>
            <a:endCxn id="991" idx="0"/>
          </p:cNvCxnSpPr>
          <p:nvPr/>
        </p:nvCxnSpPr>
        <p:spPr>
          <a:xfrm rot="5400000">
            <a:off x="3992313" y="1599780"/>
            <a:ext cx="623400" cy="3580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g724e7d2774_2_63"/>
          <p:cNvCxnSpPr>
            <a:stCxn id="992" idx="0"/>
            <a:endCxn id="996" idx="2"/>
          </p:cNvCxnSpPr>
          <p:nvPr/>
        </p:nvCxnSpPr>
        <p:spPr>
          <a:xfrm rot="-5400000">
            <a:off x="5089635" y="2697024"/>
            <a:ext cx="623400" cy="138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g724e7d2774_2_63"/>
          <p:cNvCxnSpPr>
            <a:stCxn id="993" idx="0"/>
            <a:endCxn id="996" idx="2"/>
          </p:cNvCxnSpPr>
          <p:nvPr/>
        </p:nvCxnSpPr>
        <p:spPr>
          <a:xfrm flipH="1" rot="5400000">
            <a:off x="6364422" y="2808474"/>
            <a:ext cx="623400" cy="1163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g724e7d2774_2_63"/>
          <p:cNvCxnSpPr>
            <a:stCxn id="994" idx="0"/>
            <a:endCxn id="996" idx="2"/>
          </p:cNvCxnSpPr>
          <p:nvPr/>
        </p:nvCxnSpPr>
        <p:spPr>
          <a:xfrm flipH="1" rot="5400000">
            <a:off x="7649925" y="1522974"/>
            <a:ext cx="623400" cy="373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0" name="Google Shape;1000;g724e7d2774_2_6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WORK BREAKDOWN STRUCTURE: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6" name="Google Shape;996;g724e7d2774_2_63"/>
          <p:cNvSpPr/>
          <p:nvPr/>
        </p:nvSpPr>
        <p:spPr>
          <a:xfrm>
            <a:off x="5065713" y="2164080"/>
            <a:ext cx="2057400" cy="914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Testing</a:t>
            </a:r>
            <a:endParaRPr b="1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24e7d2774_2_5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DATA MANAGEMENT: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7" name="Google Shape;1007;g724e7d2774_2_56"/>
          <p:cNvSpPr txBox="1"/>
          <p:nvPr>
            <p:ph idx="1" type="body"/>
          </p:nvPr>
        </p:nvSpPr>
        <p:spPr>
          <a:xfrm>
            <a:off x="1141430" y="2211975"/>
            <a:ext cx="6180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User Authentication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Username and password combination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Access control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Role-Based Access Control (RBAC)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Data </a:t>
            </a:r>
            <a:r>
              <a:rPr lang="en-US">
                <a:solidFill>
                  <a:srgbClr val="000000"/>
                </a:solidFill>
              </a:rPr>
              <a:t>Availability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Storage of artifacts for archival purposes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008" name="Google Shape;1008;g724e7d2774_2_5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9" name="Google Shape;1009;g724e7d2774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275" y="2486400"/>
            <a:ext cx="3386851" cy="33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724e7d2774_2_56"/>
          <p:cNvSpPr txBox="1"/>
          <p:nvPr/>
        </p:nvSpPr>
        <p:spPr>
          <a:xfrm>
            <a:off x="10525875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(flaticon.com </a:t>
            </a: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49f7a7272_16_2"/>
          <p:cNvSpPr/>
          <p:nvPr/>
        </p:nvSpPr>
        <p:spPr>
          <a:xfrm>
            <a:off x="9407246" y="954975"/>
            <a:ext cx="2010600" cy="7140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749f7a7272_16_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g749f7a7272_16_2"/>
          <p:cNvSpPr txBox="1"/>
          <p:nvPr>
            <p:ph idx="1" type="body"/>
          </p:nvPr>
        </p:nvSpPr>
        <p:spPr>
          <a:xfrm>
            <a:off x="1141426" y="1751475"/>
            <a:ext cx="51459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Sprint 1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Database framework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CLI functionality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Normalization function(s)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Simple comparison function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Authentication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chemeClr val="dk1"/>
                </a:solidFill>
              </a:rPr>
              <a:t>Testing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Sprint 2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Diff function (line-by-line)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Analysis function(s)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chemeClr val="dk1"/>
                </a:solidFill>
              </a:rPr>
              <a:t>Testing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9" name="Google Shape;1019;g749f7a7272_16_2"/>
          <p:cNvSpPr txBox="1"/>
          <p:nvPr>
            <p:ph idx="1" type="body"/>
          </p:nvPr>
        </p:nvSpPr>
        <p:spPr>
          <a:xfrm>
            <a:off x="5900490" y="1749540"/>
            <a:ext cx="51459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Sprint 3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Guest accounts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Student accounts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Testing</a:t>
            </a:r>
            <a:endParaRPr>
              <a:solidFill>
                <a:srgbClr val="000000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Sprint 4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UI/UX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Additional features, e.g., notifications</a:t>
            </a:r>
            <a:endParaRPr>
              <a:solidFill>
                <a:srgbClr val="000000"/>
              </a:solidFill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>
                <a:solidFill>
                  <a:srgbClr val="000000"/>
                </a:solidFill>
              </a:rPr>
              <a:t>Testing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0" name="Google Shape;1020;g749f7a7272_16_2"/>
          <p:cNvSpPr/>
          <p:nvPr/>
        </p:nvSpPr>
        <p:spPr>
          <a:xfrm>
            <a:off x="7765389" y="954975"/>
            <a:ext cx="2010600" cy="7140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749f7a7272_16_2"/>
          <p:cNvSpPr/>
          <p:nvPr/>
        </p:nvSpPr>
        <p:spPr>
          <a:xfrm>
            <a:off x="6089557" y="954975"/>
            <a:ext cx="2010600" cy="7140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749f7a7272_16_2"/>
          <p:cNvSpPr/>
          <p:nvPr/>
        </p:nvSpPr>
        <p:spPr>
          <a:xfrm>
            <a:off x="4413725" y="954975"/>
            <a:ext cx="2010600" cy="714000"/>
          </a:xfrm>
          <a:prstGeom prst="homePlate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749f7a7272_16_2"/>
          <p:cNvSpPr txBox="1"/>
          <p:nvPr/>
        </p:nvSpPr>
        <p:spPr>
          <a:xfrm>
            <a:off x="4572797" y="981372"/>
            <a:ext cx="1583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wentieth Century"/>
                <a:ea typeface="Twentieth Century"/>
                <a:cs typeface="Twentieth Century"/>
                <a:sym typeface="Twentieth Century"/>
              </a:rPr>
              <a:t>Sprint 1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4" name="Google Shape;1024;g749f7a7272_16_2"/>
          <p:cNvSpPr txBox="1"/>
          <p:nvPr/>
        </p:nvSpPr>
        <p:spPr>
          <a:xfrm>
            <a:off x="6361074" y="981372"/>
            <a:ext cx="1583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wentieth Century"/>
                <a:ea typeface="Twentieth Century"/>
                <a:cs typeface="Twentieth Century"/>
                <a:sym typeface="Twentieth Century"/>
              </a:rPr>
              <a:t>Sprint 2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5" name="Google Shape;1025;g749f7a7272_16_2"/>
          <p:cNvSpPr txBox="1"/>
          <p:nvPr/>
        </p:nvSpPr>
        <p:spPr>
          <a:xfrm>
            <a:off x="9685210" y="981372"/>
            <a:ext cx="1583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wentieth Century"/>
                <a:ea typeface="Twentieth Century"/>
                <a:cs typeface="Twentieth Century"/>
                <a:sym typeface="Twentieth Century"/>
              </a:rPr>
              <a:t>Sprint 4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6" name="Google Shape;1026;g749f7a7272_16_2"/>
          <p:cNvSpPr txBox="1"/>
          <p:nvPr/>
        </p:nvSpPr>
        <p:spPr>
          <a:xfrm>
            <a:off x="8048506" y="981372"/>
            <a:ext cx="1583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wentieth Century"/>
                <a:ea typeface="Twentieth Century"/>
                <a:cs typeface="Twentieth Century"/>
                <a:sym typeface="Twentieth Century"/>
              </a:rPr>
              <a:t>Sprint 3</a:t>
            </a:r>
            <a:endParaRPr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7" name="Google Shape;1027;g749f7a7272_16_2"/>
          <p:cNvSpPr txBox="1"/>
          <p:nvPr/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AGILE SPRINTS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749f7a7272_17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</a:t>
            </a:r>
            <a:r>
              <a:rPr baseline="30000" lang="en-US">
                <a:solidFill>
                  <a:schemeClr val="dk1"/>
                </a:solidFill>
              </a:rPr>
              <a:t>3 </a:t>
            </a:r>
            <a:r>
              <a:rPr lang="en-US">
                <a:solidFill>
                  <a:schemeClr val="dk1"/>
                </a:solidFill>
              </a:rPr>
              <a:t>Homepage/ Login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g749f7a7272_17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5" name="Google Shape;1035;g749f7a7272_1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5" y="1782000"/>
            <a:ext cx="5062100" cy="470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749f7a7272_1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275" y="1782000"/>
            <a:ext cx="4771700" cy="470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749f7a7272_21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User Homepage/Repo View</a:t>
            </a:r>
            <a:endParaRPr/>
          </a:p>
        </p:txBody>
      </p:sp>
      <p:sp>
        <p:nvSpPr>
          <p:cNvPr id="1043" name="Google Shape;1043;g749f7a7272_21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4" name="Google Shape;1044;g749f7a7272_2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0" y="2033725"/>
            <a:ext cx="5898906" cy="44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g749f7a7272_2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625" y="2033725"/>
            <a:ext cx="5401586" cy="44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749f7a7272_18_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Upload / Invite New User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2" name="Google Shape;1052;g749f7a7272_18_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3" name="Google Shape;1053;g749f7a7272_18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125" y="1832350"/>
            <a:ext cx="5167150" cy="46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749f7a7272_18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11" y="1832350"/>
            <a:ext cx="4678290" cy="4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PROBLEM STATEMENT</a:t>
            </a:r>
            <a:endParaRPr/>
          </a:p>
        </p:txBody>
      </p:sp>
      <p:sp>
        <p:nvSpPr>
          <p:cNvPr id="291" name="Google Shape;291;p7"/>
          <p:cNvSpPr txBox="1"/>
          <p:nvPr>
            <p:ph idx="1" type="body"/>
          </p:nvPr>
        </p:nvSpPr>
        <p:spPr>
          <a:xfrm>
            <a:off x="914400" y="224942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>
                <a:solidFill>
                  <a:srgbClr val="000000"/>
                </a:solidFill>
              </a:rPr>
              <a:t>    </a:t>
            </a:r>
            <a:r>
              <a:rPr lang="en-US">
                <a:solidFill>
                  <a:srgbClr val="000000"/>
                </a:solidFill>
              </a:rPr>
              <a:t>Educators and students lack a framework to aggregate and archive fragmented and domain-specific artifacts for the purpose of academic knowledge management.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2" name="Google Shape;292;p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441a31b0d_14_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Update Failed/Success </a:t>
            </a:r>
            <a:endParaRPr/>
          </a:p>
        </p:txBody>
      </p:sp>
      <p:sp>
        <p:nvSpPr>
          <p:cNvPr id="1061" name="Google Shape;1061;g8441a31b0d_14_6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8441a31b0d_14_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3" name="Google Shape;1063;g8441a31b0d_1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0" y="1845512"/>
            <a:ext cx="5438315" cy="46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g8441a31b0d_1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275" y="1845500"/>
            <a:ext cx="5751500" cy="46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441a31b0d_8_36"/>
          <p:cNvSpPr txBox="1"/>
          <p:nvPr>
            <p:ph type="title"/>
          </p:nvPr>
        </p:nvSpPr>
        <p:spPr>
          <a:xfrm>
            <a:off x="1141425" y="618525"/>
            <a:ext cx="6899400" cy="118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Search/Search Filtering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1" name="Google Shape;1071;g8441a31b0d_8_3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2" name="Google Shape;1072;g8441a31b0d_8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825" y="1644625"/>
            <a:ext cx="5283563" cy="47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441a31b0d_14_1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GUI MOCKUP: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Artifact Deletion</a:t>
            </a:r>
            <a:endParaRPr/>
          </a:p>
        </p:txBody>
      </p:sp>
      <p:sp>
        <p:nvSpPr>
          <p:cNvPr id="1079" name="Google Shape;1079;g8441a31b0d_14_17"/>
          <p:cNvSpPr txBox="1"/>
          <p:nvPr>
            <p:ph idx="1" type="body"/>
          </p:nvPr>
        </p:nvSpPr>
        <p:spPr>
          <a:xfrm>
            <a:off x="1143012" y="221933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8441a31b0d_14_1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1" name="Google Shape;1081;g8441a31b0d_1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0" y="1804425"/>
            <a:ext cx="5651499" cy="46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g8441a31b0d_1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150" y="1804425"/>
            <a:ext cx="5606125" cy="46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7ed26b125b_0_2"/>
          <p:cNvSpPr txBox="1"/>
          <p:nvPr>
            <p:ph type="title"/>
          </p:nvPr>
        </p:nvSpPr>
        <p:spPr>
          <a:xfrm>
            <a:off x="1142988" y="6321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RISK MATRIX: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900">
                <a:solidFill>
                  <a:srgbClr val="000000"/>
                </a:solidFill>
              </a:rPr>
              <a:t>Customer &amp; Technical</a:t>
            </a:r>
            <a:endParaRPr sz="2900">
              <a:solidFill>
                <a:srgbClr val="000000"/>
              </a:solidFill>
            </a:endParaRPr>
          </a:p>
        </p:txBody>
      </p:sp>
      <p:sp>
        <p:nvSpPr>
          <p:cNvPr id="1089" name="Google Shape;1089;g7ed26b125b_0_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0" name="Google Shape;1090;g7ed26b125b_0_2"/>
          <p:cNvSpPr txBox="1"/>
          <p:nvPr/>
        </p:nvSpPr>
        <p:spPr>
          <a:xfrm>
            <a:off x="2682575" y="5886325"/>
            <a:ext cx="4242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T#- Technical Risk</a:t>
            </a:r>
            <a:endParaRPr b="0" i="0" sz="1400" u="none" cap="none" strike="noStrike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C#- Customer Risk</a:t>
            </a:r>
            <a:endParaRPr b="0" i="0" sz="1400" u="none" cap="none" strike="noStrike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091" name="Google Shape;1091;g7ed26b125b_0_2"/>
          <p:cNvGraphicFramePr/>
          <p:nvPr/>
        </p:nvGraphicFramePr>
        <p:xfrm>
          <a:off x="301050" y="21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{C075096A-15FE-4001-9160-7F0D30CC83CA}</a:tableStyleId>
              </a:tblPr>
              <a:tblGrid>
                <a:gridCol w="571500"/>
                <a:gridCol w="704850"/>
                <a:gridCol w="704850"/>
                <a:gridCol w="704850"/>
                <a:gridCol w="704850"/>
                <a:gridCol w="704850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09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Negligible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0:5"/>
                      </a:ext>
                    </a:extLst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09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091:1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091:2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09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C2, C3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C1</a:t>
                      </a:r>
                      <a:endParaRPr b="1"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3:5"/>
                      </a:ext>
                    </a:extLst>
                  </a:tcPr>
                </a:tc>
              </a:tr>
              <a:tr h="38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09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T4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T2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091:4:5"/>
                      </a:ext>
                    </a:extLst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09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09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09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09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T3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091:5:5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1092" name="Google Shape;1092;g7ed26b125b_0_2"/>
          <p:cNvSpPr txBox="1"/>
          <p:nvPr/>
        </p:nvSpPr>
        <p:spPr>
          <a:xfrm>
            <a:off x="872550" y="1783450"/>
            <a:ext cx="454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3" name="Google Shape;1093;g7ed26b125b_0_2"/>
          <p:cNvSpPr txBox="1"/>
          <p:nvPr/>
        </p:nvSpPr>
        <p:spPr>
          <a:xfrm rot="-5400000">
            <a:off x="-414750" y="2541975"/>
            <a:ext cx="1359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Probability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094" name="Google Shape;1094;g7ed26b125b_0_2"/>
          <p:cNvGraphicFramePr/>
          <p:nvPr/>
        </p:nvGraphicFramePr>
        <p:xfrm>
          <a:off x="4559800" y="40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{66676F3A-3554-45A9-A031-38FA67CC455C}</a:tableStyleId>
              </a:tblPr>
              <a:tblGrid>
                <a:gridCol w="601900"/>
                <a:gridCol w="1414150"/>
                <a:gridCol w="677850"/>
                <a:gridCol w="724600"/>
                <a:gridCol w="4061300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ID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09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094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094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Probability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094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Mitigation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094:0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with Blackboard - scraping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of a tool similar to the Blackboard Archive Extractor. Will periodically scrape Blackboard for material and update archive.</a:t>
                      </a:r>
                      <a:r>
                        <a:rPr lang="en-US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action="ppaction://hlinksldjump" r:id="rId3"/>
                        </a:rPr>
                        <a:t>[1]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1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 or corruption of data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adhere to best practices, as defined by the National Institute of Standards and Technology.</a:t>
                      </a:r>
                      <a:r>
                        <a:rPr lang="en-US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action="ppaction://hlinksldjump" r:id="rId4"/>
                        </a:rPr>
                        <a:t>[12]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2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Information changes are not reported to the user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Testing during development to ensure user is notified of changes.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3:4"/>
                      </a:ext>
                    </a:extLst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type are not supported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supported file types provided and unsupported file types are stored in binary BLOB format, media will be linked to the source file and reports will be generated from a limited data set (E.g. MD5 sum, size, modified data, etc.)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4:4"/>
                      </a:ext>
                    </a:extLs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5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Faculty does not upload material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make UI/UX easy to use and understand. School encourage use of A³.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6:4"/>
                      </a:ext>
                    </a:extLst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update material/reference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allow users to notify the owner if something has not been updated as well as automated notifications after a prescribed amount of time. Will allow user to see when last updated.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7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Inputs incorrect information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will use backup snapshots allowing information to be reuploaded with minimal loss.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094:8:4"/>
                      </a:ext>
                    </a:extLs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 difficult to use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utilize both a CLI and UI/UX.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094:9:4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37ac46ef9_45_139"/>
          <p:cNvSpPr txBox="1"/>
          <p:nvPr>
            <p:ph type="title"/>
          </p:nvPr>
        </p:nvSpPr>
        <p:spPr>
          <a:xfrm>
            <a:off x="1142988" y="6321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RISK MATRIX: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Security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1" name="Google Shape;1101;g837ac46ef9_45_13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2" name="Google Shape;1102;g837ac46ef9_45_139"/>
          <p:cNvSpPr txBox="1"/>
          <p:nvPr/>
        </p:nvSpPr>
        <p:spPr>
          <a:xfrm>
            <a:off x="2718900" y="5919875"/>
            <a:ext cx="4242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S# - Security Risk</a:t>
            </a:r>
            <a:endParaRPr b="0" i="0" sz="1400" u="none" cap="none" strike="noStrike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103" name="Google Shape;1103;g837ac46ef9_45_139"/>
          <p:cNvGraphicFramePr/>
          <p:nvPr/>
        </p:nvGraphicFramePr>
        <p:xfrm>
          <a:off x="301050" y="21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{C075096A-15FE-4001-9160-7F0D30CC83CA}</a:tableStyleId>
              </a:tblPr>
              <a:tblGrid>
                <a:gridCol w="571500"/>
                <a:gridCol w="704850"/>
                <a:gridCol w="704850"/>
                <a:gridCol w="704850"/>
                <a:gridCol w="704850"/>
                <a:gridCol w="704850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0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Negligible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0:5"/>
                      </a:ext>
                    </a:extLst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10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103:1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1103:2:5"/>
                      </a:ext>
                    </a:extLst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103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3:5"/>
                      </a:ext>
                    </a:extLst>
                  </a:tcPr>
                </a:tc>
              </a:tr>
              <a:tr h="38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103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  <a:extLst>
                      <a:ext uri="http://customooxmlschemas.google.com/">
                        <go:slidesCustomData xmlns:go="http://customooxmlschemas.google.com/" cellId="1103:4:5"/>
                      </a:ext>
                    </a:extLst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  <a:extLst>
                      <a:ext uri="http://customooxmlschemas.google.com/">
                        <go:slidesCustomData xmlns:go="http://customooxmlschemas.google.com/" cellId="1103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103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103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  <a:extLst>
                      <a:ext uri="http://customooxmlschemas.google.com/">
                        <go:slidesCustomData xmlns:go="http://customooxmlschemas.google.com/" cellId="1103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S2, S3, S4, S5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103:5:5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1104" name="Google Shape;1104;g837ac46ef9_45_139"/>
          <p:cNvSpPr txBox="1"/>
          <p:nvPr/>
        </p:nvSpPr>
        <p:spPr>
          <a:xfrm>
            <a:off x="872550" y="1783450"/>
            <a:ext cx="454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05" name="Google Shape;1105;g837ac46ef9_45_139"/>
          <p:cNvSpPr txBox="1"/>
          <p:nvPr/>
        </p:nvSpPr>
        <p:spPr>
          <a:xfrm rot="-5400000">
            <a:off x="-414750" y="2541975"/>
            <a:ext cx="1359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Probability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106" name="Google Shape;1106;g837ac46ef9_45_139"/>
          <p:cNvGraphicFramePr/>
          <p:nvPr/>
        </p:nvGraphicFramePr>
        <p:xfrm>
          <a:off x="4559800" y="13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{66676F3A-3554-45A9-A031-38FA67CC455C}</a:tableStyleId>
              </a:tblPr>
              <a:tblGrid>
                <a:gridCol w="569725"/>
                <a:gridCol w="1831675"/>
                <a:gridCol w="728950"/>
                <a:gridCol w="833125"/>
                <a:gridCol w="3516325"/>
              </a:tblGrid>
              <a:tr h="30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ID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106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106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106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Probability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106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Mitigation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  <a:extLst>
                      <a:ext uri="http://customooxmlschemas.google.com/">
                        <go:slidesCustomData xmlns:go="http://customooxmlschemas.google.com/" cellId="1106:0:4"/>
                      </a:ext>
                    </a:extLst>
                  </a:tcPr>
                </a:tc>
              </a:tr>
              <a:tr h="802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breach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 of input validation techniques as well as input scrubbing will minimize injection and overflow style attacks from the UI.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1:4"/>
                      </a:ext>
                    </a:extLst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obtains unauthorized permission levels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 of notifications and reports generated to notify the owner of the file upon changes made.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2:4"/>
                      </a:ext>
                    </a:extLst>
                  </a:tcPr>
                </a:tc>
              </a:tr>
              <a:tr h="70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uploads inappropriate material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 will not be hosted on the A^3 server. Common terms to illicit material can be checked during report generation for obvious illicit materials.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3:4"/>
                      </a:ext>
                    </a:extLst>
                  </a:tcPr>
                </a:tc>
              </a:tr>
              <a:tr h="49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Denial of Service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will rely on the Host network for mitigation of DoS.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4:4"/>
                      </a:ext>
                    </a:extLst>
                  </a:tcPr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Masquerade - Replay attacks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 of notifications and reports generated to notify the owner of the file upon changes made.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  <a:extLst>
                      <a:ext uri="http://customooxmlschemas.google.com/">
                        <go:slidesCustomData xmlns:go="http://customooxmlschemas.google.com/" cellId="1106:5:4"/>
                      </a:ext>
                    </a:extLst>
                  </a:tcPr>
                </a:tc>
              </a:tr>
              <a:tr h="67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Man-in-the-middle - Intercept and forward attacks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Significant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Unlikely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 of end-to-end security for the upload and download of various file types would decrease available information an attacker could obtain.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06:6:4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0f588c446_1_1"/>
          <p:cNvSpPr txBox="1"/>
          <p:nvPr>
            <p:ph type="title"/>
          </p:nvPr>
        </p:nvSpPr>
        <p:spPr>
          <a:xfrm>
            <a:off x="1143003" y="621800"/>
            <a:ext cx="31197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3" name="Google Shape;1113;g80f588c446_1_1"/>
          <p:cNvSpPr txBox="1"/>
          <p:nvPr>
            <p:ph idx="1" type="body"/>
          </p:nvPr>
        </p:nvSpPr>
        <p:spPr>
          <a:xfrm>
            <a:off x="1143000" y="2083725"/>
            <a:ext cx="7215600" cy="3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 sz="2150">
                <a:solidFill>
                  <a:srgbClr val="000000"/>
                </a:solidFill>
              </a:rPr>
              <a:t>      is a framework and tool set for Aggregation and Archiving of Artifacts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65125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50"/>
              <a:buChar char="•"/>
            </a:pPr>
            <a:r>
              <a:rPr lang="en-US" sz="2150">
                <a:solidFill>
                  <a:srgbClr val="000000"/>
                </a:solidFill>
              </a:rPr>
              <a:t>Configurable for different environments</a:t>
            </a:r>
            <a:endParaRPr sz="2150">
              <a:solidFill>
                <a:srgbClr val="000000"/>
              </a:solidFill>
            </a:endParaRPr>
          </a:p>
          <a:p>
            <a:pPr indent="-365125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Char char="•"/>
            </a:pPr>
            <a:r>
              <a:rPr lang="en-US" sz="2150">
                <a:solidFill>
                  <a:srgbClr val="000000"/>
                </a:solidFill>
              </a:rPr>
              <a:t>Extensible to integrate useful tools as needed </a:t>
            </a: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>
                <a:solidFill>
                  <a:schemeClr val="dk1"/>
                </a:solidFill>
              </a:rPr>
              <a:t>      Utilizing</a:t>
            </a:r>
            <a:endParaRPr>
              <a:solidFill>
                <a:schemeClr val="dk1"/>
              </a:solidFill>
            </a:endParaRPr>
          </a:p>
          <a:p>
            <a:pPr indent="-387350" lvl="1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Normalization</a:t>
            </a:r>
            <a:endParaRPr>
              <a:solidFill>
                <a:schemeClr val="dk1"/>
              </a:solidFill>
            </a:endParaRPr>
          </a:p>
          <a:p>
            <a:pPr indent="-38735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Automation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 sz="2150">
              <a:solidFill>
                <a:srgbClr val="000000"/>
              </a:solidFill>
            </a:endParaRPr>
          </a:p>
        </p:txBody>
      </p:sp>
      <p:sp>
        <p:nvSpPr>
          <p:cNvPr id="1114" name="Google Shape;1114;g80f588c446_1_1"/>
          <p:cNvSpPr txBox="1"/>
          <p:nvPr>
            <p:ph idx="4294967295" type="body"/>
          </p:nvPr>
        </p:nvSpPr>
        <p:spPr>
          <a:xfrm>
            <a:off x="4641000" y="4498025"/>
            <a:ext cx="29100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000">
                <a:solidFill>
                  <a:schemeClr val="dk1"/>
                </a:solidFill>
              </a:rPr>
              <a:t>Web-scraping</a:t>
            </a:r>
            <a:endParaRPr sz="20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000">
                <a:solidFill>
                  <a:schemeClr val="dk1"/>
                </a:solidFill>
              </a:rPr>
              <a:t>Archival Processes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5" name="Google Shape;1115;g80f588c446_1_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6" name="Google Shape;1116;g80f588c446_1_1"/>
          <p:cNvGrpSpPr/>
          <p:nvPr/>
        </p:nvGrpSpPr>
        <p:grpSpPr>
          <a:xfrm>
            <a:off x="1655181" y="2083728"/>
            <a:ext cx="465851" cy="631188"/>
            <a:chOff x="7995900" y="1852609"/>
            <a:chExt cx="2062200" cy="3152788"/>
          </a:xfrm>
        </p:grpSpPr>
        <p:pic>
          <p:nvPicPr>
            <p:cNvPr id="1117" name="Google Shape;1117;g80f588c446_1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g80f588c446_1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1af6e6165_1_33"/>
          <p:cNvSpPr txBox="1"/>
          <p:nvPr>
            <p:ph type="ctrTitle"/>
          </p:nvPr>
        </p:nvSpPr>
        <p:spPr>
          <a:xfrm>
            <a:off x="2805900" y="1243875"/>
            <a:ext cx="65802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6000">
                <a:solidFill>
                  <a:schemeClr val="accent3"/>
                </a:solidFill>
              </a:rPr>
              <a:t>     framework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sz="3600">
                <a:solidFill>
                  <a:schemeClr val="dk1"/>
                </a:solidFill>
              </a:rPr>
              <a:t>A repository of reliable resources.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rPr lang="en-US" sz="3600"/>
              <a:t>Our goal is simplicity.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wentieth Century"/>
              <a:buNone/>
            </a:pPr>
            <a:r>
              <a:t/>
            </a:r>
            <a:endParaRPr sz="3600"/>
          </a:p>
        </p:txBody>
      </p:sp>
      <p:grpSp>
        <p:nvGrpSpPr>
          <p:cNvPr id="1124" name="Google Shape;1124;g81af6e6165_1_33"/>
          <p:cNvGrpSpPr/>
          <p:nvPr/>
        </p:nvGrpSpPr>
        <p:grpSpPr>
          <a:xfrm>
            <a:off x="4169469" y="1805619"/>
            <a:ext cx="804670" cy="1230218"/>
            <a:chOff x="7995900" y="1852609"/>
            <a:chExt cx="2062200" cy="3152788"/>
          </a:xfrm>
        </p:grpSpPr>
        <p:pic>
          <p:nvPicPr>
            <p:cNvPr id="1125" name="Google Shape;1125;g81af6e6165_1_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6900" y="1852609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g81af6e6165_1_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5900" y="1852622"/>
              <a:ext cx="1981200" cy="315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7"/>
          <p:cNvSpPr txBox="1"/>
          <p:nvPr>
            <p:ph idx="4294967295"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</a:t>
            </a:r>
            <a:endParaRPr/>
          </a:p>
        </p:txBody>
      </p:sp>
      <p:sp>
        <p:nvSpPr>
          <p:cNvPr id="1132" name="Google Shape;1132;p17"/>
          <p:cNvSpPr txBox="1"/>
          <p:nvPr>
            <p:ph idx="4294967295" type="body"/>
          </p:nvPr>
        </p:nvSpPr>
        <p:spPr>
          <a:xfrm>
            <a:off x="1143000" y="2219324"/>
            <a:ext cx="9906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/>
            </a:pPr>
            <a:r>
              <a:rPr i="1" lang="en-US" sz="1650">
                <a:solidFill>
                  <a:srgbClr val="000000"/>
                </a:solidFill>
              </a:rPr>
              <a:t>Blackboard Archive Extractor</a:t>
            </a:r>
            <a:r>
              <a:rPr lang="en-US" sz="1650">
                <a:solidFill>
                  <a:srgbClr val="000000"/>
                </a:solidFill>
              </a:rPr>
              <a:t>. (2016, December 15) cs.odu.edu. Retrieved March 10, 2020, from </a:t>
            </a:r>
            <a:r>
              <a:rPr lang="en-US" sz="1650" u="sng">
                <a:solidFill>
                  <a:srgbClr val="4A86E8"/>
                </a:solidFill>
                <a:hlinkClick r:id="rId3"/>
              </a:rPr>
              <a:t>https://www.cs.odu.edu/~cpi/old/411/crystals17/</a:t>
            </a:r>
            <a:r>
              <a:rPr lang="en-US" sz="1650">
                <a:solidFill>
                  <a:srgbClr val="000000"/>
                </a:solidFill>
              </a:rPr>
              <a:t>.</a:t>
            </a:r>
            <a:endParaRPr sz="1650" u="sng">
              <a:solidFill>
                <a:srgbClr val="000000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/>
            </a:pPr>
            <a:r>
              <a:rPr lang="en-US" sz="1650">
                <a:solidFill>
                  <a:srgbClr val="000000"/>
                </a:solidFill>
              </a:rPr>
              <a:t>Carroll, J., Choo, C. W., Dunlap, D., Isenhour, P., Kerr, S., MacLean, A., &amp; Rosson, M. (2003). Knowledge Management Support for Teachers.</a:t>
            </a:r>
            <a:r>
              <a:rPr i="1" lang="en-US" sz="1650">
                <a:solidFill>
                  <a:srgbClr val="000000"/>
                </a:solidFill>
              </a:rPr>
              <a:t> Educational Technology Research and Development</a:t>
            </a:r>
            <a:r>
              <a:rPr lang="en-US" sz="1650">
                <a:solidFill>
                  <a:srgbClr val="000000"/>
                </a:solidFill>
              </a:rPr>
              <a:t>, </a:t>
            </a:r>
            <a:r>
              <a:rPr i="1" lang="en-US" sz="1650">
                <a:solidFill>
                  <a:srgbClr val="000000"/>
                </a:solidFill>
              </a:rPr>
              <a:t>51</a:t>
            </a:r>
            <a:r>
              <a:rPr lang="en-US" sz="1650">
                <a:solidFill>
                  <a:srgbClr val="000000"/>
                </a:solidFill>
              </a:rPr>
              <a:t>(4), 42-64. </a:t>
            </a:r>
            <a:r>
              <a:rPr lang="en-US" sz="1650" u="sng">
                <a:solidFill>
                  <a:srgbClr val="4A86E8"/>
                </a:solidFill>
                <a:hlinkClick r:id="rId4"/>
              </a:rPr>
              <a:t>www.jstor.org/stable/30221184</a:t>
            </a:r>
            <a:endParaRPr sz="1650">
              <a:solidFill>
                <a:srgbClr val="4A86E8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/>
            </a:pPr>
            <a:r>
              <a:rPr lang="en-US" sz="1650">
                <a:solidFill>
                  <a:srgbClr val="000000"/>
                </a:solidFill>
              </a:rPr>
              <a:t>Davenport, T., Long, M. &amp; Beers, M.. (1997).</a:t>
            </a:r>
            <a:r>
              <a:rPr i="1" lang="en-US" sz="1650">
                <a:solidFill>
                  <a:srgbClr val="000000"/>
                </a:solidFill>
              </a:rPr>
              <a:t> Building Successful Knowledge Management Projects</a:t>
            </a:r>
            <a:r>
              <a:rPr lang="en-US" sz="1650">
                <a:solidFill>
                  <a:srgbClr val="000000"/>
                </a:solidFill>
              </a:rPr>
              <a:t> [Working Paper]. Retrieved March 8, 2020, from </a:t>
            </a:r>
            <a:r>
              <a:rPr lang="en-US" sz="1650" u="sng">
                <a:solidFill>
                  <a:srgbClr val="4A86E8"/>
                </a:solidFill>
                <a:hlinkClick r:id="rId5"/>
              </a:rPr>
              <a:t>https://www.researchgate.net/publication/200045855_Building_Successful_Knowledge_Management_Projects</a:t>
            </a:r>
            <a:r>
              <a:rPr lang="en-US" sz="1650">
                <a:solidFill>
                  <a:srgbClr val="000000"/>
                </a:solidFill>
              </a:rPr>
              <a:t>.</a:t>
            </a:r>
            <a:endParaRPr sz="1650" u="sng">
              <a:solidFill>
                <a:srgbClr val="000000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/>
            </a:pPr>
            <a:r>
              <a:rPr i="1" lang="en-US" sz="1650">
                <a:solidFill>
                  <a:srgbClr val="000000"/>
                </a:solidFill>
              </a:rPr>
              <a:t>Document Management Software | eFileCabinet</a:t>
            </a:r>
            <a:r>
              <a:rPr lang="en-US" sz="1650">
                <a:solidFill>
                  <a:srgbClr val="000000"/>
                </a:solidFill>
              </a:rPr>
              <a:t>. (2020). eFileCabinet. Retrieved February 20, 2020, from </a:t>
            </a:r>
            <a:r>
              <a:rPr lang="en-US" sz="1650" u="sng">
                <a:solidFill>
                  <a:srgbClr val="4A86E8"/>
                </a:solidFill>
                <a:hlinkClick r:id="rId6"/>
              </a:rPr>
              <a:t>https://www.efilecabinet.com</a:t>
            </a:r>
            <a:r>
              <a:rPr lang="en-US" sz="1650">
                <a:solidFill>
                  <a:srgbClr val="000000"/>
                </a:solidFill>
              </a:rPr>
              <a:t>.</a:t>
            </a:r>
            <a:endParaRPr sz="1650">
              <a:solidFill>
                <a:srgbClr val="000000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/>
            </a:pPr>
            <a:r>
              <a:rPr lang="en-US" sz="1650">
                <a:solidFill>
                  <a:srgbClr val="000000"/>
                </a:solidFill>
              </a:rPr>
              <a:t>Domes, S. (2017). </a:t>
            </a:r>
            <a:r>
              <a:rPr i="1" lang="en-US" sz="1650">
                <a:solidFill>
                  <a:srgbClr val="000000"/>
                </a:solidFill>
              </a:rPr>
              <a:t>Progressive Web Apps with React: Create lightning fast web apps with native power using React and Firebase.</a:t>
            </a:r>
            <a:r>
              <a:rPr lang="en-US" sz="1650">
                <a:solidFill>
                  <a:srgbClr val="000000"/>
                </a:solidFill>
              </a:rPr>
              <a:t> Packt Publishing Ltd. </a:t>
            </a:r>
            <a:endParaRPr i="1" sz="1650">
              <a:solidFill>
                <a:srgbClr val="000000"/>
              </a:solidFill>
            </a:endParaRPr>
          </a:p>
        </p:txBody>
      </p:sp>
      <p:sp>
        <p:nvSpPr>
          <p:cNvPr id="1133" name="Google Shape;1133;p1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749f7a7272_60_5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 </a:t>
            </a:r>
            <a:r>
              <a:rPr lang="en-US">
                <a:solidFill>
                  <a:schemeClr val="dk1"/>
                </a:solidFill>
              </a:rPr>
              <a:t>cont.</a:t>
            </a:r>
            <a:endParaRPr/>
          </a:p>
        </p:txBody>
      </p:sp>
      <p:sp>
        <p:nvSpPr>
          <p:cNvPr id="1139" name="Google Shape;1139;g749f7a7272_60_5"/>
          <p:cNvSpPr txBox="1"/>
          <p:nvPr>
            <p:ph idx="4294967295" type="body"/>
          </p:nvPr>
        </p:nvSpPr>
        <p:spPr>
          <a:xfrm>
            <a:off x="1143000" y="2219324"/>
            <a:ext cx="9906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i="1" lang="en-US" sz="1650">
                <a:solidFill>
                  <a:schemeClr val="dk1"/>
                </a:solidFill>
              </a:rPr>
              <a:t>File Sharing and Sync For Education, Schools and Universities - FileCloud</a:t>
            </a:r>
            <a:r>
              <a:rPr lang="en-US" sz="1650">
                <a:solidFill>
                  <a:schemeClr val="dk1"/>
                </a:solidFill>
              </a:rPr>
              <a:t>. (2020). FileCloud. Retrieved February 20, 2020, from </a:t>
            </a:r>
            <a:r>
              <a:rPr lang="en-US" sz="1650" u="sng">
                <a:solidFill>
                  <a:srgbClr val="4A86E8"/>
                </a:solidFill>
                <a:hlinkClick r:id="rId3"/>
              </a:rPr>
              <a:t>https://www.getfilecloud.com/file-sharing-and-sync-for-education/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i="1" lang="en-US" sz="1650">
                <a:solidFill>
                  <a:schemeClr val="dk1"/>
                </a:solidFill>
              </a:rPr>
              <a:t>GitHub Features: The right tools for the job</a:t>
            </a:r>
            <a:r>
              <a:rPr lang="en-US" sz="1650">
                <a:solidFill>
                  <a:schemeClr val="dk1"/>
                </a:solidFill>
              </a:rPr>
              <a:t>. (2020). GitHub. Retrieved March 10,il 2020, from </a:t>
            </a:r>
            <a:r>
              <a:rPr lang="en-US" sz="1650" u="sng">
                <a:solidFill>
                  <a:srgbClr val="4A86E8"/>
                </a:solidFill>
                <a:hlinkClick r:id="rId4"/>
              </a:rPr>
              <a:t>https://github.com/features#team-management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rgbClr val="4A86E8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lang="en-US" sz="1650">
                <a:solidFill>
                  <a:schemeClr val="dk1"/>
                </a:solidFill>
              </a:rPr>
              <a:t>Kennedy, T. (2020, January 21). </a:t>
            </a:r>
            <a:r>
              <a:rPr i="1" lang="en-US" sz="1650">
                <a:solidFill>
                  <a:schemeClr val="dk1"/>
                </a:solidFill>
              </a:rPr>
              <a:t>Home · Wiki · Thomas J. Kennedy / cs-roars-proposal</a:t>
            </a:r>
            <a:r>
              <a:rPr lang="en-US" sz="1650">
                <a:solidFill>
                  <a:schemeClr val="dk1"/>
                </a:solidFill>
              </a:rPr>
              <a:t>. GitLab. Retrieved 26 April 2020, from </a:t>
            </a:r>
            <a:r>
              <a:rPr lang="en-US" sz="1650" u="sng">
                <a:solidFill>
                  <a:srgbClr val="4A86E8"/>
                </a:solidFill>
                <a:hlinkClick r:id="rId5"/>
              </a:rPr>
              <a:t>https://git-community.cs.odu.edu/tkennedy/cs-roars-proposal/-/wikis/home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lang="en-US" sz="1650">
                <a:solidFill>
                  <a:srgbClr val="000A1B"/>
                </a:solidFill>
              </a:rPr>
              <a:t>Nvlpubs.nist.gov. (n.d.). </a:t>
            </a:r>
            <a:r>
              <a:rPr i="1" lang="en-US" sz="1650">
                <a:solidFill>
                  <a:srgbClr val="000A1B"/>
                </a:solidFill>
              </a:rPr>
              <a:t>Glossary of Key Information Security Terms.</a:t>
            </a:r>
            <a:r>
              <a:rPr lang="en-US" sz="1650">
                <a:solidFill>
                  <a:srgbClr val="000A1B"/>
                </a:solidFill>
              </a:rPr>
              <a:t> From </a:t>
            </a:r>
            <a:r>
              <a:rPr lang="en-US" sz="1650" u="sng">
                <a:solidFill>
                  <a:srgbClr val="4A86E8"/>
                </a:solidFill>
                <a:hlinkClick r:id="rId6"/>
              </a:rPr>
              <a:t>https://nvlpubs.nist.gov/nistpubs/ir/2013/NIST.IR.7298r2.pdf</a:t>
            </a:r>
            <a:r>
              <a:rPr lang="en-US" sz="1650">
                <a:solidFill>
                  <a:srgbClr val="000A1B"/>
                </a:solidFill>
              </a:rPr>
              <a:t>.</a:t>
            </a:r>
            <a:endParaRPr sz="1650">
              <a:solidFill>
                <a:srgbClr val="000A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lang="en-US" sz="1650">
                <a:solidFill>
                  <a:schemeClr val="dk1"/>
                </a:solidFill>
              </a:rPr>
              <a:t>MacFarlane, J. (2006). </a:t>
            </a:r>
            <a:r>
              <a:rPr i="1" lang="en-US" sz="1650">
                <a:solidFill>
                  <a:schemeClr val="dk1"/>
                </a:solidFill>
              </a:rPr>
              <a:t>Pandoc - About pandoc</a:t>
            </a:r>
            <a:r>
              <a:rPr lang="en-US" sz="1650">
                <a:solidFill>
                  <a:schemeClr val="dk1"/>
                </a:solidFill>
              </a:rPr>
              <a:t>. Pandoc.org. From </a:t>
            </a:r>
            <a:r>
              <a:rPr lang="en-US" sz="1650" u="sng">
                <a:solidFill>
                  <a:srgbClr val="4A86E8"/>
                </a:solidFill>
                <a:hlinkClick r:id="rId7"/>
              </a:rPr>
              <a:t>https://pandoc.org/index.html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7"/>
            </a:pPr>
            <a:r>
              <a:rPr lang="en-US" sz="1650">
                <a:solidFill>
                  <a:schemeClr val="dk1"/>
                </a:solidFill>
              </a:rPr>
              <a:t>Tsapps.nist.gov. (2020). </a:t>
            </a:r>
            <a:r>
              <a:rPr i="1" lang="en-US" sz="1650">
                <a:solidFill>
                  <a:schemeClr val="dk1"/>
                </a:solidFill>
              </a:rPr>
              <a:t>Data Loss Prevention. </a:t>
            </a:r>
            <a:r>
              <a:rPr lang="en-US" sz="1650">
                <a:solidFill>
                  <a:schemeClr val="dk1"/>
                </a:solidFill>
              </a:rPr>
              <a:t>From </a:t>
            </a:r>
            <a:r>
              <a:rPr lang="en-US" sz="1650" u="sng">
                <a:solidFill>
                  <a:srgbClr val="4A86E8"/>
                </a:solidFill>
                <a:hlinkClick r:id="rId8"/>
              </a:rPr>
              <a:t>https://tsapps.nist.gov/publication/get_pdf.cfm?pub_id=904672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Twentieth Century"/>
              <a:buAutoNum type="arabicPeriod" startAt="7"/>
            </a:pPr>
            <a:r>
              <a:rPr lang="en-US" sz="1650">
                <a:solidFill>
                  <a:srgbClr val="333333"/>
                </a:solidFill>
              </a:rPr>
              <a:t>Xie, I., &amp; Matusiak, K. K. (2016, July 29). Digital preservation. </a:t>
            </a:r>
            <a:r>
              <a:rPr i="1" lang="en-US" sz="1650">
                <a:solidFill>
                  <a:srgbClr val="333333"/>
                </a:solidFill>
              </a:rPr>
              <a:t>Science Direct</a:t>
            </a:r>
            <a:r>
              <a:rPr lang="en-US" sz="1650">
                <a:solidFill>
                  <a:srgbClr val="333333"/>
                </a:solidFill>
              </a:rPr>
              <a:t> (255-279). Retrieved March 10, 2020, from </a:t>
            </a:r>
            <a:r>
              <a:rPr lang="en-US" sz="1650" u="sng">
                <a:solidFill>
                  <a:srgbClr val="4A86E8"/>
                </a:solidFill>
                <a:hlinkClick r:id="rId9"/>
              </a:rPr>
              <a:t>https://www.sciencedirect.com/science/article/pii/B9780124171121000090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1140" name="Google Shape;1140;g749f7a7272_60_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ed26b125b_0_23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REFERENCES cont.</a:t>
            </a:r>
            <a:endParaRPr/>
          </a:p>
        </p:txBody>
      </p:sp>
      <p:sp>
        <p:nvSpPr>
          <p:cNvPr id="1146" name="Google Shape;1146;g7ed26b125b_0_23"/>
          <p:cNvSpPr txBox="1"/>
          <p:nvPr>
            <p:ph idx="4294967295" type="body"/>
          </p:nvPr>
        </p:nvSpPr>
        <p:spPr>
          <a:xfrm>
            <a:off x="1143000" y="2097223"/>
            <a:ext cx="99060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14"/>
            </a:pPr>
            <a:r>
              <a:rPr lang="en-US" sz="1650">
                <a:solidFill>
                  <a:srgbClr val="000000"/>
                </a:solidFill>
              </a:rPr>
              <a:t>Zeil, S. (2019, December 26). </a:t>
            </a:r>
            <a:r>
              <a:rPr i="1" lang="en-US" sz="1650">
                <a:solidFill>
                  <a:srgbClr val="000000"/>
                </a:solidFill>
              </a:rPr>
              <a:t>Building the Website</a:t>
            </a:r>
            <a:r>
              <a:rPr lang="en-US" sz="1650">
                <a:solidFill>
                  <a:srgbClr val="000000"/>
                </a:solidFill>
              </a:rPr>
              <a:t>. cs.odu.edu. Retrieved 26 April 2020, from </a:t>
            </a:r>
            <a:r>
              <a:rPr lang="en-US" sz="1650" u="sng">
                <a:solidFill>
                  <a:srgbClr val="4A86E8"/>
                </a:solidFill>
                <a:hlinkClick r:id="rId3"/>
              </a:rPr>
              <a:t>https://www.cs.odu.edu/~zeil/cowem/Public/buildingTheWebsite/index.html</a:t>
            </a:r>
            <a:r>
              <a:rPr lang="en-US" sz="1650">
                <a:solidFill>
                  <a:srgbClr val="000000"/>
                </a:solidFill>
              </a:rPr>
              <a:t>.</a:t>
            </a:r>
            <a:endParaRPr sz="1650">
              <a:solidFill>
                <a:srgbClr val="000000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14"/>
            </a:pPr>
            <a:r>
              <a:rPr lang="en-US" sz="1650">
                <a:solidFill>
                  <a:srgbClr val="000000"/>
                </a:solidFill>
              </a:rPr>
              <a:t>Zeil, S. (2020, January 21). </a:t>
            </a:r>
            <a:r>
              <a:rPr i="1" lang="en-US" sz="1650">
                <a:solidFill>
                  <a:srgbClr val="000000"/>
                </a:solidFill>
              </a:rPr>
              <a:t>zeil / CoWeM - Course Websites from Markdown</a:t>
            </a:r>
            <a:r>
              <a:rPr lang="en-US" sz="1650">
                <a:solidFill>
                  <a:srgbClr val="000000"/>
                </a:solidFill>
              </a:rPr>
              <a:t>. GitLab. From </a:t>
            </a:r>
            <a:r>
              <a:rPr lang="en-US" sz="1650" u="sng">
                <a:solidFill>
                  <a:srgbClr val="4A86E8"/>
                </a:solidFill>
                <a:hlinkClick r:id="rId4"/>
              </a:rPr>
              <a:t>https://git-community.cs.odu.edu/zeil/Course_Website_Management</a:t>
            </a:r>
            <a:r>
              <a:rPr lang="en-US" sz="1650">
                <a:solidFill>
                  <a:srgbClr val="000000"/>
                </a:solidFill>
              </a:rPr>
              <a:t>.</a:t>
            </a:r>
            <a:endParaRPr sz="1650">
              <a:solidFill>
                <a:srgbClr val="00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14"/>
            </a:pPr>
            <a:r>
              <a:rPr lang="en-US" sz="1650">
                <a:solidFill>
                  <a:srgbClr val="000000"/>
                </a:solidFill>
              </a:rPr>
              <a:t>Brunelle J., personal communication, March 2, 2020.</a:t>
            </a:r>
            <a:endParaRPr sz="1650">
              <a:solidFill>
                <a:srgbClr val="00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Twentieth Century"/>
              <a:buAutoNum type="arabicPeriod" startAt="14"/>
            </a:pPr>
            <a:r>
              <a:rPr lang="en-US" sz="1650">
                <a:solidFill>
                  <a:srgbClr val="000000"/>
                </a:solidFill>
              </a:rPr>
              <a:t>Kennedy T. J., personal communication, February 12, 2020.</a:t>
            </a:r>
            <a:endParaRPr sz="165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7ed26b125b_0_23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5f1e82c7_5_238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725f1e82c7_5_23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Repositories  </a:t>
            </a:r>
            <a:endParaRPr/>
          </a:p>
        </p:txBody>
      </p:sp>
      <p:sp>
        <p:nvSpPr>
          <p:cNvPr id="300" name="Google Shape;300;g725f1e82c7_5_238"/>
          <p:cNvSpPr txBox="1"/>
          <p:nvPr>
            <p:ph idx="1" type="body"/>
          </p:nvPr>
        </p:nvSpPr>
        <p:spPr>
          <a:xfrm>
            <a:off x="915375" y="2249475"/>
            <a:ext cx="50172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Formal artifact aggregation in traditional academic environments does not exist </a:t>
            </a:r>
            <a:r>
              <a:rPr lang="en-US" sz="1600">
                <a:solidFill>
                  <a:srgbClr val="0000FF"/>
                </a:solidFill>
              </a:rPr>
              <a:t>[3]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aggregation that does currently exist does not support tracking of changes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rgbClr val="0000FF"/>
                </a:solidFill>
              </a:rPr>
              <a:t>[2]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Current aggregation is not strong enough to be considered centralized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01" name="Google Shape;301;g725f1e82c7_5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450" y="2097218"/>
            <a:ext cx="5954626" cy="39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725f1e82c7_5_238"/>
          <p:cNvSpPr txBox="1"/>
          <p:nvPr/>
        </p:nvSpPr>
        <p:spPr>
          <a:xfrm>
            <a:off x="9900150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(Medium.com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f6c988c57_3_5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APPENDIX 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4" name="Google Shape;1154;g7f6c988c57_3_5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f64032aec_1_0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USER STORIES: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Guest</a:t>
            </a:r>
            <a:endParaRPr/>
          </a:p>
        </p:txBody>
      </p:sp>
      <p:sp>
        <p:nvSpPr>
          <p:cNvPr id="1160" name="Google Shape;1160;g7f64032aec_1_0"/>
          <p:cNvSpPr txBox="1"/>
          <p:nvPr>
            <p:ph idx="4294967295" type="body"/>
          </p:nvPr>
        </p:nvSpPr>
        <p:spPr>
          <a:xfrm>
            <a:off x="9144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with MIDAS credentials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invited by administrators or other users </a:t>
            </a:r>
            <a:endParaRPr sz="1679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 a student or faculty login and password</a:t>
            </a:r>
            <a:r>
              <a:rPr lang="en-US" sz="1679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79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and sort artifacts that belong to the database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the full material of a public artifact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7f64032aec_1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2" name="Google Shape;1162;g7f64032aec_1_0"/>
          <p:cNvSpPr txBox="1"/>
          <p:nvPr>
            <p:ph idx="4294967295" type="body"/>
          </p:nvPr>
        </p:nvSpPr>
        <p:spPr>
          <a:xfrm>
            <a:off x="82296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not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private </a:t>
            </a:r>
            <a:r>
              <a:rPr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artifacts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or update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user accounts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or update public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Invite other users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a user’s access level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g7f64032aec_1_0"/>
          <p:cNvSpPr txBox="1"/>
          <p:nvPr>
            <p:ph idx="4294967295" type="body"/>
          </p:nvPr>
        </p:nvSpPr>
        <p:spPr>
          <a:xfrm>
            <a:off x="45720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wish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access to private material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notified of what type artifacts I can access (i.e. public/private)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7f6c988c57_3_12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USER STORIES: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Student</a:t>
            </a:r>
            <a:endParaRPr/>
          </a:p>
        </p:txBody>
      </p:sp>
      <p:sp>
        <p:nvSpPr>
          <p:cNvPr id="1169" name="Google Shape;1169;g7f6c988c57_3_12"/>
          <p:cNvSpPr txBox="1"/>
          <p:nvPr>
            <p:ph idx="4294967295" type="body"/>
          </p:nvPr>
        </p:nvSpPr>
        <p:spPr>
          <a:xfrm>
            <a:off x="9144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with my MIDAS credentials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and sort full content of a file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database with my credentials off campus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most up to date information 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content by keywords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7f6c988c57_3_1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1" name="Google Shape;1171;g7f6c988c57_3_12"/>
          <p:cNvSpPr txBox="1"/>
          <p:nvPr>
            <p:ph idx="4294967295" type="body"/>
          </p:nvPr>
        </p:nvSpPr>
        <p:spPr>
          <a:xfrm>
            <a:off x="4572000" y="2286000"/>
            <a:ext cx="3429000" cy="3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wish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upload resources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Invite new users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Flag artifacts for review by the owner or administrator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appear to conflict with other artifacts covering the same content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appear out-of-date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artifacts and repositories I will use again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artifacts with keywords describing their content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g7f6c988c57_3_12"/>
          <p:cNvSpPr txBox="1"/>
          <p:nvPr>
            <p:ph idx="4294967295" type="body"/>
          </p:nvPr>
        </p:nvSpPr>
        <p:spPr>
          <a:xfrm>
            <a:off x="82296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not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private artifacts without invite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or update artifacts I do not own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user accounts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a user’s access level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f64032aec_1_6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USER STORIES: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Faculty</a:t>
            </a:r>
            <a:endParaRPr/>
          </a:p>
        </p:txBody>
      </p:sp>
      <p:sp>
        <p:nvSpPr>
          <p:cNvPr id="1178" name="Google Shape;1178;g7f64032aec_1_6"/>
          <p:cNvSpPr txBox="1"/>
          <p:nvPr>
            <p:ph idx="4294967295" type="body"/>
          </p:nvPr>
        </p:nvSpPr>
        <p:spPr>
          <a:xfrm>
            <a:off x="9144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with my faculty credentials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and update artifacts I own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access level requirement for artifacts I own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database off campus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notifications for myself regarding regular updates to artifacts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access to private resources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7f64032aec_1_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0" name="Google Shape;1180;g7f64032aec_1_6"/>
          <p:cNvSpPr txBox="1"/>
          <p:nvPr>
            <p:ph idx="4294967295" type="body"/>
          </p:nvPr>
        </p:nvSpPr>
        <p:spPr>
          <a:xfrm>
            <a:off x="82296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not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Access. edit, or update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artifacts I don’t own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user accounts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a user’s access level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7f64032aec_1_6"/>
          <p:cNvSpPr txBox="1"/>
          <p:nvPr>
            <p:ph idx="4294967295" type="body"/>
          </p:nvPr>
        </p:nvSpPr>
        <p:spPr>
          <a:xfrm>
            <a:off x="45720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wish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artifacts I will use again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Invite new users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source of any artifact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usage reports about artifacts I own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 artifacts with keywords describing their content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information about the owner of an artifact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7f6c988c57_3_18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USER STORIES: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Administrator</a:t>
            </a:r>
            <a:endParaRPr/>
          </a:p>
        </p:txBody>
      </p:sp>
      <p:sp>
        <p:nvSpPr>
          <p:cNvPr id="1187" name="Google Shape;1187;g7f6c988c57_3_18"/>
          <p:cNvSpPr txBox="1"/>
          <p:nvPr>
            <p:ph idx="4294967295" type="body"/>
          </p:nvPr>
        </p:nvSpPr>
        <p:spPr>
          <a:xfrm>
            <a:off x="9144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all the capabilities of any other account type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the database including: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attributes of any artifact, such as access level requirement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change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accounts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administration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reports about users and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7f6c988c57_3_1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9" name="Google Shape;1189;g7f6c988c57_3_18"/>
          <p:cNvSpPr txBox="1"/>
          <p:nvPr>
            <p:ph idx="4294967295" type="body"/>
          </p:nvPr>
        </p:nvSpPr>
        <p:spPr>
          <a:xfrm>
            <a:off x="82296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not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Char char="•"/>
            </a:pPr>
            <a:r>
              <a:rPr lang="en-US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user accounts without documented 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 passwords 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7f6c988c57_3_18"/>
          <p:cNvSpPr txBox="1"/>
          <p:nvPr>
            <p:ph idx="4294967295" type="body"/>
          </p:nvPr>
        </p:nvSpPr>
        <p:spPr>
          <a:xfrm>
            <a:off x="45720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wish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Reactivate user accounts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Recover deleted files 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72f92e491e_0_0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USER STORIES: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Tester</a:t>
            </a:r>
            <a:endParaRPr/>
          </a:p>
        </p:txBody>
      </p:sp>
      <p:sp>
        <p:nvSpPr>
          <p:cNvPr id="1196" name="Google Shape;1196;g72f92e491e_0_0"/>
          <p:cNvSpPr txBox="1"/>
          <p:nvPr>
            <p:ph idx="4294967295" type="body"/>
          </p:nvPr>
        </p:nvSpPr>
        <p:spPr>
          <a:xfrm>
            <a:off x="9144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artifacts within my testing parameters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reports about users and artifacts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administrative capabilities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within my testing parameters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Analyze results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 test problems and anomalies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72f92e491e_0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8" name="Google Shape;1198;g72f92e491e_0_0"/>
          <p:cNvSpPr txBox="1"/>
          <p:nvPr>
            <p:ph idx="4294967295" type="body"/>
          </p:nvPr>
        </p:nvSpPr>
        <p:spPr>
          <a:xfrm>
            <a:off x="82296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not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Avoid testing their own products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all the decisions and changes to assure a better quality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g72f92e491e_0_0"/>
          <p:cNvSpPr txBox="1"/>
          <p:nvPr>
            <p:ph idx="4294967295" type="body"/>
          </p:nvPr>
        </p:nvSpPr>
        <p:spPr>
          <a:xfrm>
            <a:off x="4572000" y="2286000"/>
            <a:ext cx="3429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wish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be able to :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software quality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Capture user requirements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2f92e491e_11_1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APPENDIX 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6" name="Google Shape;1206;g72f92e491e_11_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2f92e491e_11_7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</a:t>
            </a:r>
            <a:r>
              <a:rPr lang="en-US">
                <a:solidFill>
                  <a:schemeClr val="dk1"/>
                </a:solidFill>
              </a:rPr>
              <a:t>: </a:t>
            </a:r>
            <a:endParaRPr/>
          </a:p>
        </p:txBody>
      </p:sp>
      <p:sp>
        <p:nvSpPr>
          <p:cNvPr id="1212" name="Google Shape;1212;g72f92e491e_11_7"/>
          <p:cNvSpPr txBox="1"/>
          <p:nvPr>
            <p:ph idx="4294967295" type="body"/>
          </p:nvPr>
        </p:nvSpPr>
        <p:spPr>
          <a:xfrm>
            <a:off x="914400" y="2286000"/>
            <a:ext cx="103542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Data that is composed of smaller pieces that form a larger whole.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Set of instructions designed to perform a specific task.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framework for dynamic web apps. Allows for the use of HTML as a template language.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Programming Interface (API)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Set of functions and procedures allowing the creation of applications that access features of an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system,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etc.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Contains multiple files and/or folders. May be created by several different utilities and may be saved in different formats.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Artifact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Combination of arte, “by skill”, and factum, “to make”. A file or document.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72f92e491e_11_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73368842dd_1_8"/>
          <p:cNvSpPr txBox="1"/>
          <p:nvPr>
            <p:ph idx="4294967295" type="title"/>
          </p:nvPr>
        </p:nvSpPr>
        <p:spPr>
          <a:xfrm>
            <a:off x="1141413" y="618525"/>
            <a:ext cx="99060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Glossary: </a:t>
            </a:r>
            <a:endParaRPr/>
          </a:p>
        </p:txBody>
      </p:sp>
      <p:sp>
        <p:nvSpPr>
          <p:cNvPr id="1219" name="Google Shape;1219;g73368842dd_1_8"/>
          <p:cNvSpPr txBox="1"/>
          <p:nvPr>
            <p:ph idx="4294967295" type="body"/>
          </p:nvPr>
        </p:nvSpPr>
        <p:spPr>
          <a:xfrm>
            <a:off x="914400" y="2170164"/>
            <a:ext cx="103542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Backlink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hyperlink that links from a web page, back to your own web page or website.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Blackboard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tool that allows faculty to add resources for students to access online.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Centralized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Type of network where all users connect to a central server.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Websites from Markdown (CoWeM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A system for building course websites, including notes, slides, and organizational pages, from Markdown documents.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Sheet(CSS)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Used to format the layout of web pages. Defines text styles, table sizes, among other things that previously could only be defined in HTML.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Collection of information, that is organized for rapid search and retrieval.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instance in which information is destroyed by failures or neglect.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73368842dd_1_8"/>
          <p:cNvSpPr txBox="1"/>
          <p:nvPr>
            <p:ph idx="12" type="sldNum"/>
          </p:nvPr>
        </p:nvSpPr>
        <p:spPr>
          <a:xfrm>
            <a:off x="11268600" y="6518089"/>
            <a:ext cx="771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73368842dd_1_14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Glossary: </a:t>
            </a:r>
            <a:endParaRPr/>
          </a:p>
        </p:txBody>
      </p:sp>
      <p:sp>
        <p:nvSpPr>
          <p:cNvPr id="1226" name="Google Shape;1226;g73368842dd_1_14"/>
          <p:cNvSpPr txBox="1"/>
          <p:nvPr>
            <p:ph idx="4294967295" type="body"/>
          </p:nvPr>
        </p:nvSpPr>
        <p:spPr>
          <a:xfrm>
            <a:off x="914400" y="2286000"/>
            <a:ext cx="103542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Diff: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line by line comparison of normalized artifacts.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Tool to create, deploy, and run applications by using containers. Allow developers to package up an application, with all parts needed, to be deployed in one package.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Taking data from one program or computer to another.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GitLab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Used to provide internal management of git repositories. Is a self hosted Git-repository management system that keeps the user code private.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Graphical User Interface - User interface that contains graphical elements. Examples include windows, icons and buttons.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Hypertext Markup Language (HTML)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language used to create 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web pages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“Hypertext” refers to hyperlinks in a page, and “Markup language” refers to the way tags are used to define page layout.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73368842dd_1_14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25f1e82c7_5_473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725f1e82c7_5_47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Accessibility </a:t>
            </a:r>
            <a:endParaRPr/>
          </a:p>
        </p:txBody>
      </p:sp>
      <p:sp>
        <p:nvSpPr>
          <p:cNvPr id="310" name="Google Shape;310;g725f1e82c7_5_473"/>
          <p:cNvSpPr txBox="1"/>
          <p:nvPr>
            <p:ph idx="2" type="body"/>
          </p:nvPr>
        </p:nvSpPr>
        <p:spPr>
          <a:xfrm>
            <a:off x="914400" y="2249424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Knowledge is isolated by specialization 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hlinkClick action="ppaction://hlinksldjump" r:id="rId3"/>
              </a:rPr>
              <a:t>[16]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Access is often restricted by course or major 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[16]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Format preference by instructor can vary wildly and may not be functional to others 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[17]</a:t>
            </a:r>
            <a:endParaRPr sz="16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</p:txBody>
      </p:sp>
      <p:pic>
        <p:nvPicPr>
          <p:cNvPr id="311" name="Google Shape;311;g725f1e82c7_5_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475" y="2097218"/>
            <a:ext cx="5272271" cy="421107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725f1e82c7_5_473"/>
          <p:cNvSpPr txBox="1"/>
          <p:nvPr/>
        </p:nvSpPr>
        <p:spPr>
          <a:xfrm>
            <a:off x="10525875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(Vecteezy.com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3368842dd_1_20"/>
          <p:cNvSpPr txBox="1"/>
          <p:nvPr>
            <p:ph idx="4294967295" type="title"/>
          </p:nvPr>
        </p:nvSpPr>
        <p:spPr>
          <a:xfrm>
            <a:off x="1141413" y="618525"/>
            <a:ext cx="99060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Glossary: </a:t>
            </a:r>
            <a:endParaRPr/>
          </a:p>
        </p:txBody>
      </p:sp>
      <p:sp>
        <p:nvSpPr>
          <p:cNvPr id="1233" name="Google Shape;1233;g73368842dd_1_20"/>
          <p:cNvSpPr txBox="1"/>
          <p:nvPr>
            <p:ph idx="4294967295" type="body"/>
          </p:nvPr>
        </p:nvSpPr>
        <p:spPr>
          <a:xfrm>
            <a:off x="914400" y="2252134"/>
            <a:ext cx="103542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Hyperlink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element that links to another file or object.</a:t>
            </a:r>
            <a:endParaRPr b="1"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(JS)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language used in web development. While influenced by Java, It’s syntax is more similar to C.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Management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management process of creating, capturing, sharing, retrieving, and storing data, information, knowledge experiences and skills by using appropriate information and network technology.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Markdown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markup language that can be used to format plain text. Can be converted into another language.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Markup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language that uses tags to define elements within a document.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g73368842dd_1_20"/>
          <p:cNvSpPr txBox="1"/>
          <p:nvPr>
            <p:ph idx="12" type="sldNum"/>
          </p:nvPr>
        </p:nvSpPr>
        <p:spPr>
          <a:xfrm>
            <a:off x="11268600" y="6500392"/>
            <a:ext cx="771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73368842dd_5_0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Glossary: </a:t>
            </a:r>
            <a:endParaRPr/>
          </a:p>
        </p:txBody>
      </p:sp>
      <p:sp>
        <p:nvSpPr>
          <p:cNvPr id="1240" name="Google Shape;1240;g73368842dd_5_0"/>
          <p:cNvSpPr txBox="1"/>
          <p:nvPr>
            <p:ph idx="4294967295" type="body"/>
          </p:nvPr>
        </p:nvSpPr>
        <p:spPr>
          <a:xfrm>
            <a:off x="914400" y="2286000"/>
            <a:ext cx="103542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Open source SQL database management system. Developed and distributed by Oracle Corporation. 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Converting ingested objects into a small number of pre-selected formats.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interpreted, object-oriented language.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Learning Environment (PLE)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interface used in flexible online courses. Designed by ODU’s Center for Learning and Teaching.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pydoc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Automatically generates documentation from Python modules. Can be presented as pages of text on the console, served to a web browser, or saved to HTML files.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Pylint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Python static code analysis tool. Looks for programming errors and warnings from within the code, as well as from an extensive configuration file.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73368842dd_5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3368842dd_5_6"/>
          <p:cNvSpPr txBox="1"/>
          <p:nvPr>
            <p:ph idx="4294967295"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Glossary: </a:t>
            </a:r>
            <a:endParaRPr/>
          </a:p>
        </p:txBody>
      </p:sp>
      <p:sp>
        <p:nvSpPr>
          <p:cNvPr id="1247" name="Google Shape;1247;g73368842dd_5_6"/>
          <p:cNvSpPr txBox="1"/>
          <p:nvPr>
            <p:ph idx="4294967295" type="body"/>
          </p:nvPr>
        </p:nvSpPr>
        <p:spPr>
          <a:xfrm>
            <a:off x="914400" y="2286000"/>
            <a:ext cx="103542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JavaScript library that is used to create User Interfaces for web applications.</a:t>
            </a: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reStructuredText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plaintext markup syntax and parser system. Useful for in-line program documentation.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File Transfer Protocol (SFTP)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Secure version of File Transfer Protocol. Facilitates data access and data transfer over a Secure Shell data stream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Sphinx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Python documentation generator. Converts reStructuredText files into HTML websites and other formats.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Is a keyword or term assigned to a piece of information.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tox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Aims to automate and standardize testing in Python. Is a generic virtualenv management and test command line tool.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r>
              <a:rPr lang="en-US" sz="16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source code editor that runs on Mac, Linux, and Windows.</a:t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73368842dd_5_6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749f7a7272_29_0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APPENDIX C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5" name="Google Shape;1255;g749f7a7272_29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49f7a7272_16_11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1" name="Google Shape;1261;g749f7a7272_16_11"/>
          <p:cNvSpPr/>
          <p:nvPr/>
        </p:nvSpPr>
        <p:spPr>
          <a:xfrm>
            <a:off x="5397625" y="3455963"/>
            <a:ext cx="1606200" cy="762000"/>
          </a:xfrm>
          <a:prstGeom prst="rightArrow">
            <a:avLst>
              <a:gd fmla="val 50000" name="adj1"/>
              <a:gd fmla="val 74707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749f7a7272_16_11"/>
          <p:cNvSpPr txBox="1"/>
          <p:nvPr/>
        </p:nvSpPr>
        <p:spPr>
          <a:xfrm>
            <a:off x="2417970" y="5928439"/>
            <a:ext cx="184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From HTML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3" name="Google Shape;1263;g749f7a7272_16_11"/>
          <p:cNvSpPr txBox="1"/>
          <p:nvPr/>
        </p:nvSpPr>
        <p:spPr>
          <a:xfrm>
            <a:off x="7923904" y="5928439"/>
            <a:ext cx="184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To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Markdown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64" name="Google Shape;1264;g749f7a7272_16_11"/>
          <p:cNvPicPr preferRelativeResize="0"/>
          <p:nvPr/>
        </p:nvPicPr>
        <p:blipFill rotWithShape="1">
          <a:blip r:embed="rId3">
            <a:alphaModFix/>
          </a:blip>
          <a:srcRect b="8366" l="0" r="34593" t="0"/>
          <a:stretch/>
        </p:blipFill>
        <p:spPr>
          <a:xfrm>
            <a:off x="1569275" y="1793200"/>
            <a:ext cx="3546301" cy="40875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5" name="Google Shape;1265;g749f7a7272_16_11"/>
          <p:cNvPicPr preferRelativeResize="0"/>
          <p:nvPr/>
        </p:nvPicPr>
        <p:blipFill rotWithShape="1">
          <a:blip r:embed="rId4">
            <a:alphaModFix/>
          </a:blip>
          <a:srcRect b="5651" l="0" r="42018" t="0"/>
          <a:stretch/>
        </p:blipFill>
        <p:spPr>
          <a:xfrm>
            <a:off x="7285894" y="1793188"/>
            <a:ext cx="3124900" cy="41377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6" name="Google Shape;1266;g749f7a7272_16_11"/>
          <p:cNvSpPr txBox="1"/>
          <p:nvPr>
            <p:ph idx="4294967295" type="title"/>
          </p:nvPr>
        </p:nvSpPr>
        <p:spPr>
          <a:xfrm>
            <a:off x="1142988" y="613962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Normalization Example: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749f7a7272_29_12"/>
          <p:cNvSpPr txBox="1"/>
          <p:nvPr>
            <p:ph idx="4294967295" type="title"/>
          </p:nvPr>
        </p:nvSpPr>
        <p:spPr>
          <a:xfrm>
            <a:off x="1142988" y="61264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Retrieval Example: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272" name="Google Shape;1272;g749f7a7272_29_12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3" name="Google Shape;1273;g749f7a7272_29_12"/>
          <p:cNvSpPr txBox="1"/>
          <p:nvPr/>
        </p:nvSpPr>
        <p:spPr>
          <a:xfrm>
            <a:off x="2138974" y="5928450"/>
            <a:ext cx="213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From Markdown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74" name="Google Shape;1274;g749f7a7272_29_12"/>
          <p:cNvSpPr txBox="1"/>
          <p:nvPr/>
        </p:nvSpPr>
        <p:spPr>
          <a:xfrm>
            <a:off x="8061044" y="5928462"/>
            <a:ext cx="184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To HTML5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75" name="Google Shape;1275;g749f7a7272_29_12"/>
          <p:cNvPicPr preferRelativeResize="0"/>
          <p:nvPr/>
        </p:nvPicPr>
        <p:blipFill rotWithShape="1">
          <a:blip r:embed="rId3">
            <a:alphaModFix/>
          </a:blip>
          <a:srcRect b="9836" l="0" r="38639" t="0"/>
          <a:stretch/>
        </p:blipFill>
        <p:spPr>
          <a:xfrm>
            <a:off x="1572768" y="1792224"/>
            <a:ext cx="3270500" cy="402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6" name="Google Shape;1276;g749f7a7272_29_12"/>
          <p:cNvSpPr/>
          <p:nvPr/>
        </p:nvSpPr>
        <p:spPr>
          <a:xfrm>
            <a:off x="5394960" y="3456432"/>
            <a:ext cx="1606200" cy="762000"/>
          </a:xfrm>
          <a:prstGeom prst="rightArrow">
            <a:avLst>
              <a:gd fmla="val 50000" name="adj1"/>
              <a:gd fmla="val 74707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g749f7a7272_29_12"/>
          <p:cNvPicPr preferRelativeResize="0"/>
          <p:nvPr/>
        </p:nvPicPr>
        <p:blipFill rotWithShape="1">
          <a:blip r:embed="rId4">
            <a:alphaModFix/>
          </a:blip>
          <a:srcRect b="2789" l="0" r="41403" t="0"/>
          <a:stretch/>
        </p:blipFill>
        <p:spPr>
          <a:xfrm>
            <a:off x="7350254" y="1792954"/>
            <a:ext cx="3270501" cy="4021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37ac46ef9_9_58"/>
          <p:cNvSpPr/>
          <p:nvPr/>
        </p:nvSpPr>
        <p:spPr>
          <a:xfrm>
            <a:off x="1302500" y="1332500"/>
            <a:ext cx="5128800" cy="5001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837ac46ef9_9_58"/>
          <p:cNvSpPr txBox="1"/>
          <p:nvPr>
            <p:ph type="title"/>
          </p:nvPr>
        </p:nvSpPr>
        <p:spPr>
          <a:xfrm>
            <a:off x="7022592" y="621792"/>
            <a:ext cx="41079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Security </a:t>
            </a:r>
            <a:r>
              <a:rPr lang="en-US">
                <a:solidFill>
                  <a:srgbClr val="000000"/>
                </a:solidFill>
              </a:rPr>
              <a:t>Algorithm Permissions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5" name="Google Shape;1285;g837ac46ef9_9_5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6" name="Google Shape;1286;g837ac46ef9_9_58"/>
          <p:cNvCxnSpPr>
            <a:stCxn id="1287" idx="2"/>
            <a:endCxn id="1288" idx="0"/>
          </p:cNvCxnSpPr>
          <p:nvPr/>
        </p:nvCxnSpPr>
        <p:spPr>
          <a:xfrm>
            <a:off x="2556212" y="1185375"/>
            <a:ext cx="0" cy="475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9" name="Google Shape;1289;g837ac46ef9_9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7339" y="1185371"/>
            <a:ext cx="1623822" cy="180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837ac46ef9_9_58"/>
          <p:cNvSpPr/>
          <p:nvPr/>
        </p:nvSpPr>
        <p:spPr>
          <a:xfrm>
            <a:off x="1527488" y="1660875"/>
            <a:ext cx="2057400" cy="103327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Request made by instructor level or higher</a:t>
            </a:r>
            <a:endParaRPr sz="1200"/>
          </a:p>
        </p:txBody>
      </p:sp>
      <p:cxnSp>
        <p:nvCxnSpPr>
          <p:cNvPr id="1290" name="Google Shape;1290;g837ac46ef9_9_58"/>
          <p:cNvCxnSpPr>
            <a:stCxn id="1288" idx="3"/>
            <a:endCxn id="1291" idx="0"/>
          </p:cNvCxnSpPr>
          <p:nvPr/>
        </p:nvCxnSpPr>
        <p:spPr>
          <a:xfrm>
            <a:off x="3584888" y="2177511"/>
            <a:ext cx="518400" cy="3798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2" name="Google Shape;1292;g837ac46ef9_9_58"/>
          <p:cNvSpPr txBox="1"/>
          <p:nvPr/>
        </p:nvSpPr>
        <p:spPr>
          <a:xfrm>
            <a:off x="7315200" y="2023669"/>
            <a:ext cx="3672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 generalized, basic security check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Permission levels of each user, regardless of level will be checked before data level actions are taken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Readability permissions will be checked and granted on login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3" name="Google Shape;1293;g837ac46ef9_9_58"/>
          <p:cNvSpPr/>
          <p:nvPr/>
        </p:nvSpPr>
        <p:spPr>
          <a:xfrm>
            <a:off x="4236575" y="5113650"/>
            <a:ext cx="1828800" cy="6186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Data Retrieval Algorithm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User Upload</a:t>
            </a:r>
            <a:endParaRPr sz="1300"/>
          </a:p>
        </p:txBody>
      </p:sp>
      <p:cxnSp>
        <p:nvCxnSpPr>
          <p:cNvPr id="1294" name="Google Shape;1294;g837ac46ef9_9_58"/>
          <p:cNvCxnSpPr>
            <a:stCxn id="1293" idx="3"/>
            <a:endCxn id="1295" idx="1"/>
          </p:cNvCxnSpPr>
          <p:nvPr/>
        </p:nvCxnSpPr>
        <p:spPr>
          <a:xfrm>
            <a:off x="6065375" y="5422950"/>
            <a:ext cx="651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g837ac46ef9_9_58"/>
          <p:cNvSpPr/>
          <p:nvPr/>
        </p:nvSpPr>
        <p:spPr>
          <a:xfrm>
            <a:off x="3573197" y="2557288"/>
            <a:ext cx="1060200" cy="617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request</a:t>
            </a:r>
            <a:endParaRPr b="1" sz="1300"/>
          </a:p>
        </p:txBody>
      </p:sp>
      <p:sp>
        <p:nvSpPr>
          <p:cNvPr id="1287" name="Google Shape;1287;g837ac46ef9_9_58"/>
          <p:cNvSpPr/>
          <p:nvPr/>
        </p:nvSpPr>
        <p:spPr>
          <a:xfrm>
            <a:off x="1641812" y="524475"/>
            <a:ext cx="1828800" cy="660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Request to apply permissions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295" name="Google Shape;1295;g837ac46ef9_9_58"/>
          <p:cNvSpPr/>
          <p:nvPr/>
        </p:nvSpPr>
        <p:spPr>
          <a:xfrm>
            <a:off x="6717050" y="5092500"/>
            <a:ext cx="1371600" cy="660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Permission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granted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1296" name="Google Shape;1296;g837ac46ef9_9_58"/>
          <p:cNvCxnSpPr>
            <a:stCxn id="1297" idx="3"/>
            <a:endCxn id="1293" idx="1"/>
          </p:cNvCxnSpPr>
          <p:nvPr/>
        </p:nvCxnSpPr>
        <p:spPr>
          <a:xfrm>
            <a:off x="3584900" y="5422949"/>
            <a:ext cx="6516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g837ac46ef9_9_58"/>
          <p:cNvSpPr/>
          <p:nvPr/>
        </p:nvSpPr>
        <p:spPr>
          <a:xfrm>
            <a:off x="1527500" y="4906313"/>
            <a:ext cx="2057400" cy="103327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Uploading a new file?</a:t>
            </a:r>
            <a:endParaRPr sz="1300"/>
          </a:p>
        </p:txBody>
      </p:sp>
      <p:sp>
        <p:nvSpPr>
          <p:cNvPr id="1298" name="Google Shape;1298;g837ac46ef9_9_58"/>
          <p:cNvSpPr/>
          <p:nvPr/>
        </p:nvSpPr>
        <p:spPr>
          <a:xfrm>
            <a:off x="1527500" y="3258738"/>
            <a:ext cx="2057400" cy="103327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Updating an</a:t>
            </a:r>
            <a:r>
              <a:rPr lang="en-US" sz="1300"/>
              <a:t> old file?</a:t>
            </a:r>
            <a:endParaRPr sz="1300"/>
          </a:p>
        </p:txBody>
      </p:sp>
      <p:sp>
        <p:nvSpPr>
          <p:cNvPr id="1299" name="Google Shape;1299;g837ac46ef9_9_58"/>
          <p:cNvSpPr/>
          <p:nvPr/>
        </p:nvSpPr>
        <p:spPr>
          <a:xfrm>
            <a:off x="4122275" y="3270700"/>
            <a:ext cx="2057400" cy="1033272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</a:t>
            </a:r>
            <a:r>
              <a:rPr lang="en-US" sz="1200"/>
              <a:t>Artifact permits or owned by requestor?</a:t>
            </a:r>
            <a:endParaRPr sz="1200"/>
          </a:p>
        </p:txBody>
      </p:sp>
      <p:cxnSp>
        <p:nvCxnSpPr>
          <p:cNvPr id="1300" name="Google Shape;1300;g837ac46ef9_9_58"/>
          <p:cNvCxnSpPr>
            <a:stCxn id="1299" idx="0"/>
            <a:endCxn id="1291" idx="3"/>
          </p:cNvCxnSpPr>
          <p:nvPr/>
        </p:nvCxnSpPr>
        <p:spPr>
          <a:xfrm flipH="1" rot="5400000">
            <a:off x="4689725" y="2809450"/>
            <a:ext cx="405000" cy="5175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1" name="Google Shape;1301;g837ac46ef9_9_58"/>
          <p:cNvCxnSpPr>
            <a:stCxn id="1298" idx="3"/>
            <a:endCxn id="1299" idx="1"/>
          </p:cNvCxnSpPr>
          <p:nvPr/>
        </p:nvCxnSpPr>
        <p:spPr>
          <a:xfrm>
            <a:off x="3584900" y="3775374"/>
            <a:ext cx="537300" cy="12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g837ac46ef9_9_58"/>
          <p:cNvCxnSpPr>
            <a:stCxn id="1288" idx="2"/>
            <a:endCxn id="1298" idx="0"/>
          </p:cNvCxnSpPr>
          <p:nvPr/>
        </p:nvCxnSpPr>
        <p:spPr>
          <a:xfrm>
            <a:off x="2556188" y="2694147"/>
            <a:ext cx="0" cy="564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3" name="Google Shape;1303;g837ac46ef9_9_58"/>
          <p:cNvCxnSpPr>
            <a:stCxn id="1298" idx="2"/>
            <a:endCxn id="1297" idx="0"/>
          </p:cNvCxnSpPr>
          <p:nvPr/>
        </p:nvCxnSpPr>
        <p:spPr>
          <a:xfrm>
            <a:off x="2556200" y="4292010"/>
            <a:ext cx="0" cy="614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g837ac46ef9_9_58"/>
          <p:cNvSpPr txBox="1"/>
          <p:nvPr/>
        </p:nvSpPr>
        <p:spPr>
          <a:xfrm>
            <a:off x="3640701" y="1792705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5" name="Google Shape;1305;g837ac46ef9_9_58"/>
          <p:cNvSpPr txBox="1"/>
          <p:nvPr/>
        </p:nvSpPr>
        <p:spPr>
          <a:xfrm>
            <a:off x="3282531" y="325876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6" name="Google Shape;1306;g837ac46ef9_9_58"/>
          <p:cNvSpPr txBox="1"/>
          <p:nvPr/>
        </p:nvSpPr>
        <p:spPr>
          <a:xfrm>
            <a:off x="2556206" y="2549037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7" name="Google Shape;1307;g837ac46ef9_9_58"/>
          <p:cNvSpPr txBox="1"/>
          <p:nvPr/>
        </p:nvSpPr>
        <p:spPr>
          <a:xfrm>
            <a:off x="2612026" y="4259780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8" name="Google Shape;1308;g837ac46ef9_9_58"/>
          <p:cNvSpPr txBox="1"/>
          <p:nvPr/>
        </p:nvSpPr>
        <p:spPr>
          <a:xfrm>
            <a:off x="5150976" y="3001030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09" name="Google Shape;1309;g837ac46ef9_9_58"/>
          <p:cNvCxnSpPr>
            <a:stCxn id="1299" idx="2"/>
            <a:endCxn id="1293" idx="0"/>
          </p:cNvCxnSpPr>
          <p:nvPr/>
        </p:nvCxnSpPr>
        <p:spPr>
          <a:xfrm>
            <a:off x="5150975" y="4303972"/>
            <a:ext cx="0" cy="809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g837ac46ef9_9_58"/>
          <p:cNvSpPr txBox="1"/>
          <p:nvPr/>
        </p:nvSpPr>
        <p:spPr>
          <a:xfrm>
            <a:off x="3385956" y="507586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1" name="Google Shape;1311;g837ac46ef9_9_58"/>
          <p:cNvSpPr txBox="1"/>
          <p:nvPr/>
        </p:nvSpPr>
        <p:spPr>
          <a:xfrm>
            <a:off x="5150969" y="4208287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49f7a7272_27_0"/>
          <p:cNvSpPr/>
          <p:nvPr/>
        </p:nvSpPr>
        <p:spPr>
          <a:xfrm>
            <a:off x="2320625" y="1398325"/>
            <a:ext cx="4258200" cy="2298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749f7a7272_27_0"/>
          <p:cNvSpPr txBox="1"/>
          <p:nvPr>
            <p:ph type="title"/>
          </p:nvPr>
        </p:nvSpPr>
        <p:spPr>
          <a:xfrm>
            <a:off x="7435325" y="1473063"/>
            <a:ext cx="41178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Deletion Algorithm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9" name="Google Shape;1319;g749f7a7272_27_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0" name="Google Shape;1320;g749f7a7272_27_0"/>
          <p:cNvSpPr/>
          <p:nvPr/>
        </p:nvSpPr>
        <p:spPr>
          <a:xfrm>
            <a:off x="638888" y="1683025"/>
            <a:ext cx="1371600" cy="658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Request </a:t>
            </a:r>
            <a:r>
              <a:rPr b="1" lang="en-US" sz="1300"/>
              <a:t>to delete artifact/repo</a:t>
            </a:r>
            <a:endParaRPr b="1" sz="1300"/>
          </a:p>
        </p:txBody>
      </p:sp>
      <p:pic>
        <p:nvPicPr>
          <p:cNvPr id="1321" name="Google Shape;1321;g749f7a7272_2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650" y="3754675"/>
            <a:ext cx="1614150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g749f7a7272_27_0"/>
          <p:cNvSpPr txBox="1"/>
          <p:nvPr/>
        </p:nvSpPr>
        <p:spPr>
          <a:xfrm>
            <a:off x="3889704" y="1650167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23" name="Google Shape;1323;g749f7a7272_27_0"/>
          <p:cNvCxnSpPr>
            <a:stCxn id="1320" idx="3"/>
            <a:endCxn id="1324" idx="1"/>
          </p:cNvCxnSpPr>
          <p:nvPr/>
        </p:nvCxnSpPr>
        <p:spPr>
          <a:xfrm flipH="1" rot="10800000">
            <a:off x="2010488" y="2010175"/>
            <a:ext cx="789000" cy="21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g749f7a7272_27_0"/>
          <p:cNvSpPr txBox="1"/>
          <p:nvPr/>
        </p:nvSpPr>
        <p:spPr>
          <a:xfrm>
            <a:off x="3806643" y="2341536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26" name="Google Shape;1326;g749f7a7272_27_0"/>
          <p:cNvCxnSpPr>
            <a:stCxn id="1324" idx="2"/>
            <a:endCxn id="1327" idx="0"/>
          </p:cNvCxnSpPr>
          <p:nvPr/>
        </p:nvCxnSpPr>
        <p:spPr>
          <a:xfrm flipH="1" rot="-5400000">
            <a:off x="3624088" y="2547325"/>
            <a:ext cx="3657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8" name="Google Shape;1328;g749f7a7272_27_0"/>
          <p:cNvSpPr txBox="1"/>
          <p:nvPr/>
        </p:nvSpPr>
        <p:spPr>
          <a:xfrm>
            <a:off x="7409913" y="3009838"/>
            <a:ext cx="4117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Check deleter permissions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Strip visibility from artifact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Archive resource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4" name="Google Shape;1324;g749f7a7272_27_0"/>
          <p:cNvSpPr/>
          <p:nvPr/>
        </p:nvSpPr>
        <p:spPr>
          <a:xfrm>
            <a:off x="2799625" y="1655875"/>
            <a:ext cx="2014025" cy="7089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 </a:t>
            </a:r>
            <a:r>
              <a:rPr lang="en-US" sz="1300"/>
              <a:t>Owned artifact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1327" name="Google Shape;1327;g749f7a7272_27_0"/>
          <p:cNvSpPr/>
          <p:nvPr/>
        </p:nvSpPr>
        <p:spPr>
          <a:xfrm>
            <a:off x="3171122" y="2730538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Store current artifact state </a:t>
            </a:r>
            <a:endParaRPr sz="1300"/>
          </a:p>
        </p:txBody>
      </p:sp>
      <p:sp>
        <p:nvSpPr>
          <p:cNvPr id="1329" name="Google Shape;1329;g749f7a7272_27_0"/>
          <p:cNvSpPr/>
          <p:nvPr/>
        </p:nvSpPr>
        <p:spPr>
          <a:xfrm>
            <a:off x="638900" y="2730475"/>
            <a:ext cx="1371600" cy="658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Remove artifact visibility </a:t>
            </a:r>
            <a:r>
              <a:rPr b="1" lang="en-US" sz="1300"/>
              <a:t> </a:t>
            </a:r>
            <a:endParaRPr b="1" sz="1300"/>
          </a:p>
        </p:txBody>
      </p:sp>
      <p:cxnSp>
        <p:nvCxnSpPr>
          <p:cNvPr id="1330" name="Google Shape;1330;g749f7a7272_27_0"/>
          <p:cNvCxnSpPr>
            <a:stCxn id="1324" idx="3"/>
            <a:endCxn id="1331" idx="0"/>
          </p:cNvCxnSpPr>
          <p:nvPr/>
        </p:nvCxnSpPr>
        <p:spPr>
          <a:xfrm>
            <a:off x="4813650" y="2010325"/>
            <a:ext cx="946200" cy="3519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g749f7a7272_27_0"/>
          <p:cNvCxnSpPr>
            <a:stCxn id="1327" idx="1"/>
            <a:endCxn id="1329" idx="3"/>
          </p:cNvCxnSpPr>
          <p:nvPr/>
        </p:nvCxnSpPr>
        <p:spPr>
          <a:xfrm flipH="1">
            <a:off x="2010422" y="3059788"/>
            <a:ext cx="11607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1" name="Google Shape;1331;g749f7a7272_27_0"/>
          <p:cNvSpPr/>
          <p:nvPr/>
        </p:nvSpPr>
        <p:spPr>
          <a:xfrm>
            <a:off x="5124213" y="2362081"/>
            <a:ext cx="1271100" cy="6585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request</a:t>
            </a:r>
            <a:endParaRPr b="1" sz="1300"/>
          </a:p>
        </p:txBody>
      </p:sp>
      <p:sp>
        <p:nvSpPr>
          <p:cNvPr id="1333" name="Google Shape;1333;g749f7a7272_27_0"/>
          <p:cNvSpPr txBox="1"/>
          <p:nvPr/>
        </p:nvSpPr>
        <p:spPr>
          <a:xfrm>
            <a:off x="5332551" y="2014967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749f7a7272_71_129"/>
          <p:cNvSpPr txBox="1"/>
          <p:nvPr>
            <p:ph type="title"/>
          </p:nvPr>
        </p:nvSpPr>
        <p:spPr>
          <a:xfrm>
            <a:off x="287025" y="1303625"/>
            <a:ext cx="44964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Notification 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Invite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0" name="Google Shape;1340;g749f7a7272_71_129"/>
          <p:cNvSpPr txBox="1"/>
          <p:nvPr/>
        </p:nvSpPr>
        <p:spPr>
          <a:xfrm>
            <a:off x="287013" y="3179275"/>
            <a:ext cx="4117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Upon owners request 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Gather user emails and email interactive invitations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Once accepted, they are added to the artifacts contributors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Permitted further levels of access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41" name="Google Shape;1341;g749f7a7272_71_129"/>
          <p:cNvSpPr/>
          <p:nvPr/>
        </p:nvSpPr>
        <p:spPr>
          <a:xfrm>
            <a:off x="6882588" y="785250"/>
            <a:ext cx="5157000" cy="5287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749f7a7272_71_129"/>
          <p:cNvSpPr/>
          <p:nvPr/>
        </p:nvSpPr>
        <p:spPr>
          <a:xfrm>
            <a:off x="4936075" y="1196525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Request to add users to artifact contributors list </a:t>
            </a:r>
            <a:endParaRPr b="1" sz="1300"/>
          </a:p>
        </p:txBody>
      </p:sp>
      <p:pic>
        <p:nvPicPr>
          <p:cNvPr id="1343" name="Google Shape;1343;g749f7a7272_71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4013" y="3138900"/>
            <a:ext cx="1614150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g749f7a7272_71_129"/>
          <p:cNvSpPr txBox="1"/>
          <p:nvPr/>
        </p:nvSpPr>
        <p:spPr>
          <a:xfrm>
            <a:off x="8406304" y="211519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45" name="Google Shape;1345;g749f7a7272_71_129"/>
          <p:cNvSpPr/>
          <p:nvPr/>
        </p:nvSpPr>
        <p:spPr>
          <a:xfrm>
            <a:off x="7857125" y="2471350"/>
            <a:ext cx="923400" cy="658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invite </a:t>
            </a:r>
            <a:endParaRPr b="1" sz="1300"/>
          </a:p>
        </p:txBody>
      </p:sp>
      <p:sp>
        <p:nvSpPr>
          <p:cNvPr id="1346" name="Google Shape;1346;g749f7a7272_71_129"/>
          <p:cNvSpPr/>
          <p:nvPr/>
        </p:nvSpPr>
        <p:spPr>
          <a:xfrm>
            <a:off x="9483838" y="2345738"/>
            <a:ext cx="2237800" cy="9097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Users exist?</a:t>
            </a:r>
            <a:endParaRPr sz="1300"/>
          </a:p>
        </p:txBody>
      </p:sp>
      <p:sp>
        <p:nvSpPr>
          <p:cNvPr id="1347" name="Google Shape;1347;g749f7a7272_71_129"/>
          <p:cNvSpPr/>
          <p:nvPr/>
        </p:nvSpPr>
        <p:spPr>
          <a:xfrm>
            <a:off x="9967235" y="1322138"/>
            <a:ext cx="1271016" cy="658368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user(s) emails/IDs</a:t>
            </a:r>
            <a:endParaRPr sz="1300"/>
          </a:p>
        </p:txBody>
      </p:sp>
      <p:sp>
        <p:nvSpPr>
          <p:cNvPr id="1348" name="Google Shape;1348;g749f7a7272_71_129"/>
          <p:cNvSpPr txBox="1"/>
          <p:nvPr/>
        </p:nvSpPr>
        <p:spPr>
          <a:xfrm>
            <a:off x="9437731" y="13042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49" name="Google Shape;1349;g749f7a7272_71_129"/>
          <p:cNvSpPr/>
          <p:nvPr/>
        </p:nvSpPr>
        <p:spPr>
          <a:xfrm>
            <a:off x="7683283" y="5010938"/>
            <a:ext cx="1271100" cy="658500"/>
          </a:xfrm>
          <a:prstGeom prst="flowChartManualInpu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user confirmation </a:t>
            </a:r>
            <a:endParaRPr sz="1300"/>
          </a:p>
        </p:txBody>
      </p:sp>
      <p:sp>
        <p:nvSpPr>
          <p:cNvPr id="1350" name="Google Shape;1350;g749f7a7272_71_129"/>
          <p:cNvSpPr/>
          <p:nvPr/>
        </p:nvSpPr>
        <p:spPr>
          <a:xfrm>
            <a:off x="4936075" y="4885400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Add user to artifact contributors list </a:t>
            </a:r>
            <a:endParaRPr b="1" sz="1300"/>
          </a:p>
        </p:txBody>
      </p:sp>
      <p:sp>
        <p:nvSpPr>
          <p:cNvPr id="1351" name="Google Shape;1351;g749f7a7272_71_129"/>
          <p:cNvSpPr/>
          <p:nvPr/>
        </p:nvSpPr>
        <p:spPr>
          <a:xfrm>
            <a:off x="9967496" y="5031300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Invite users </a:t>
            </a:r>
            <a:endParaRPr sz="1300"/>
          </a:p>
        </p:txBody>
      </p:sp>
      <p:sp>
        <p:nvSpPr>
          <p:cNvPr id="1352" name="Google Shape;1352;g749f7a7272_71_129"/>
          <p:cNvSpPr/>
          <p:nvPr/>
        </p:nvSpPr>
        <p:spPr>
          <a:xfrm>
            <a:off x="7199925" y="1196488"/>
            <a:ext cx="2237800" cy="9097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owned artifact? </a:t>
            </a:r>
            <a:endParaRPr sz="1300"/>
          </a:p>
        </p:txBody>
      </p:sp>
      <p:cxnSp>
        <p:nvCxnSpPr>
          <p:cNvPr id="1353" name="Google Shape;1353;g749f7a7272_71_129"/>
          <p:cNvCxnSpPr>
            <a:stCxn id="1342" idx="3"/>
            <a:endCxn id="1352" idx="1"/>
          </p:cNvCxnSpPr>
          <p:nvPr/>
        </p:nvCxnSpPr>
        <p:spPr>
          <a:xfrm>
            <a:off x="6550075" y="1651325"/>
            <a:ext cx="649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4" name="Google Shape;1354;g749f7a7272_71_129"/>
          <p:cNvCxnSpPr>
            <a:stCxn id="1352" idx="2"/>
            <a:endCxn id="1345" idx="0"/>
          </p:cNvCxnSpPr>
          <p:nvPr/>
        </p:nvCxnSpPr>
        <p:spPr>
          <a:xfrm>
            <a:off x="8318825" y="2106188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g749f7a7272_71_129"/>
          <p:cNvCxnSpPr>
            <a:stCxn id="1352" idx="3"/>
            <a:endCxn id="1347" idx="1"/>
          </p:cNvCxnSpPr>
          <p:nvPr/>
        </p:nvCxnSpPr>
        <p:spPr>
          <a:xfrm>
            <a:off x="9437725" y="1651338"/>
            <a:ext cx="529500" cy="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6" name="Google Shape;1356;g749f7a7272_71_129"/>
          <p:cNvCxnSpPr>
            <a:stCxn id="1346" idx="1"/>
            <a:endCxn id="1345" idx="3"/>
          </p:cNvCxnSpPr>
          <p:nvPr/>
        </p:nvCxnSpPr>
        <p:spPr>
          <a:xfrm flipH="1">
            <a:off x="8780638" y="2800588"/>
            <a:ext cx="7032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g749f7a7272_71_129"/>
          <p:cNvSpPr txBox="1"/>
          <p:nvPr/>
        </p:nvSpPr>
        <p:spPr>
          <a:xfrm>
            <a:off x="9041229" y="2471342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58" name="Google Shape;1358;g749f7a7272_71_129"/>
          <p:cNvCxnSpPr>
            <a:stCxn id="1347" idx="2"/>
            <a:endCxn id="1346" idx="0"/>
          </p:cNvCxnSpPr>
          <p:nvPr/>
        </p:nvCxnSpPr>
        <p:spPr>
          <a:xfrm>
            <a:off x="10602743" y="1980506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g749f7a7272_71_129"/>
          <p:cNvSpPr txBox="1"/>
          <p:nvPr/>
        </p:nvSpPr>
        <p:spPr>
          <a:xfrm>
            <a:off x="10602756" y="32554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60" name="Google Shape;1360;g749f7a7272_71_129"/>
          <p:cNvCxnSpPr>
            <a:stCxn id="1346" idx="2"/>
            <a:endCxn id="1351" idx="0"/>
          </p:cNvCxnSpPr>
          <p:nvPr/>
        </p:nvCxnSpPr>
        <p:spPr>
          <a:xfrm flipH="1" rot="-5400000">
            <a:off x="9715038" y="4143138"/>
            <a:ext cx="17760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1" name="Google Shape;1361;g749f7a7272_71_129"/>
          <p:cNvCxnSpPr>
            <a:stCxn id="1349" idx="0"/>
            <a:endCxn id="1345" idx="2"/>
          </p:cNvCxnSpPr>
          <p:nvPr/>
        </p:nvCxnSpPr>
        <p:spPr>
          <a:xfrm rot="-5400000">
            <a:off x="7345633" y="4102988"/>
            <a:ext cx="1947000" cy="600"/>
          </a:xfrm>
          <a:prstGeom prst="bentConnector3">
            <a:avLst>
              <a:gd fmla="val 51689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g749f7a7272_71_129"/>
          <p:cNvSpPr txBox="1"/>
          <p:nvPr/>
        </p:nvSpPr>
        <p:spPr>
          <a:xfrm>
            <a:off x="8345116" y="4638067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63" name="Google Shape;1363;g749f7a7272_71_129"/>
          <p:cNvCxnSpPr>
            <a:stCxn id="1351" idx="1"/>
            <a:endCxn id="1349" idx="3"/>
          </p:cNvCxnSpPr>
          <p:nvPr/>
        </p:nvCxnSpPr>
        <p:spPr>
          <a:xfrm rot="10800000">
            <a:off x="8954396" y="5340150"/>
            <a:ext cx="1013100" cy="20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g749f7a7272_71_129"/>
          <p:cNvSpPr txBox="1"/>
          <p:nvPr/>
        </p:nvSpPr>
        <p:spPr>
          <a:xfrm>
            <a:off x="7220681" y="50109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65" name="Google Shape;1365;g749f7a7272_71_129"/>
          <p:cNvCxnSpPr>
            <a:stCxn id="1349" idx="1"/>
            <a:endCxn id="1350" idx="3"/>
          </p:cNvCxnSpPr>
          <p:nvPr/>
        </p:nvCxnSpPr>
        <p:spPr>
          <a:xfrm flipH="1">
            <a:off x="6550183" y="5340188"/>
            <a:ext cx="1133100" cy="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g749f7a7272_71_129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749f7a7272_71_47"/>
          <p:cNvSpPr txBox="1"/>
          <p:nvPr>
            <p:ph type="title"/>
          </p:nvPr>
        </p:nvSpPr>
        <p:spPr>
          <a:xfrm>
            <a:off x="470250" y="1303625"/>
            <a:ext cx="44964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Notification </a:t>
            </a:r>
            <a:r>
              <a:rPr lang="en-US">
                <a:solidFill>
                  <a:srgbClr val="000000"/>
                </a:solidFill>
              </a:rPr>
              <a:t>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Alteration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73" name="Google Shape;1373;g749f7a7272_71_47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4" name="Google Shape;1374;g749f7a7272_71_47"/>
          <p:cNvSpPr txBox="1"/>
          <p:nvPr/>
        </p:nvSpPr>
        <p:spPr>
          <a:xfrm>
            <a:off x="470238" y="3179275"/>
            <a:ext cx="41178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After a successful update/deletion of an artifact 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Gathers and notifies 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contributors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Issues interactive email notification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5" name="Google Shape;1375;g749f7a7272_71_47"/>
          <p:cNvSpPr/>
          <p:nvPr/>
        </p:nvSpPr>
        <p:spPr>
          <a:xfrm>
            <a:off x="6714000" y="1896000"/>
            <a:ext cx="5325600" cy="3066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g749f7a7272_71_47"/>
          <p:cNvSpPr/>
          <p:nvPr/>
        </p:nvSpPr>
        <p:spPr>
          <a:xfrm>
            <a:off x="4696575" y="2422350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Successfully altered artifact state </a:t>
            </a:r>
            <a:endParaRPr b="1" sz="1300"/>
          </a:p>
        </p:txBody>
      </p:sp>
      <p:pic>
        <p:nvPicPr>
          <p:cNvPr id="1377" name="Google Shape;1377;g749f7a7272_7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8088" y="2086475"/>
            <a:ext cx="1614150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g749f7a7272_71_47"/>
          <p:cNvSpPr/>
          <p:nvPr/>
        </p:nvSpPr>
        <p:spPr>
          <a:xfrm>
            <a:off x="4696575" y="3651550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Notify users of change </a:t>
            </a:r>
            <a:endParaRPr b="1" sz="1300"/>
          </a:p>
        </p:txBody>
      </p:sp>
      <p:cxnSp>
        <p:nvCxnSpPr>
          <p:cNvPr id="1379" name="Google Shape;1379;g749f7a7272_71_47"/>
          <p:cNvCxnSpPr>
            <a:stCxn id="1376" idx="3"/>
            <a:endCxn id="1380" idx="1"/>
          </p:cNvCxnSpPr>
          <p:nvPr/>
        </p:nvCxnSpPr>
        <p:spPr>
          <a:xfrm>
            <a:off x="6310575" y="2877150"/>
            <a:ext cx="139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1" name="Google Shape;1381;g749f7a7272_71_47"/>
          <p:cNvCxnSpPr>
            <a:stCxn id="1382" idx="1"/>
            <a:endCxn id="1378" idx="3"/>
          </p:cNvCxnSpPr>
          <p:nvPr/>
        </p:nvCxnSpPr>
        <p:spPr>
          <a:xfrm rot="10800000">
            <a:off x="6310438" y="4106338"/>
            <a:ext cx="9135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3" name="Google Shape;1383;g749f7a7272_71_47"/>
          <p:cNvSpPr txBox="1"/>
          <p:nvPr/>
        </p:nvSpPr>
        <p:spPr>
          <a:xfrm>
            <a:off x="6919994" y="37379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82" name="Google Shape;1382;g749f7a7272_71_47"/>
          <p:cNvSpPr/>
          <p:nvPr/>
        </p:nvSpPr>
        <p:spPr>
          <a:xfrm>
            <a:off x="7223938" y="3651488"/>
            <a:ext cx="2237800" cy="9097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User(s) recognized?</a:t>
            </a:r>
            <a:endParaRPr sz="1300"/>
          </a:p>
        </p:txBody>
      </p:sp>
      <p:sp>
        <p:nvSpPr>
          <p:cNvPr id="1380" name="Google Shape;1380;g749f7a7272_71_47"/>
          <p:cNvSpPr/>
          <p:nvPr/>
        </p:nvSpPr>
        <p:spPr>
          <a:xfrm>
            <a:off x="7707296" y="2547900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Gather allowed users </a:t>
            </a:r>
            <a:endParaRPr sz="1300"/>
          </a:p>
        </p:txBody>
      </p:sp>
      <p:sp>
        <p:nvSpPr>
          <p:cNvPr id="1384" name="Google Shape;1384;g749f7a7272_71_47"/>
          <p:cNvSpPr/>
          <p:nvPr/>
        </p:nvSpPr>
        <p:spPr>
          <a:xfrm>
            <a:off x="9881375" y="3737950"/>
            <a:ext cx="1271100" cy="7368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notification </a:t>
            </a:r>
            <a:endParaRPr b="1" sz="1300"/>
          </a:p>
        </p:txBody>
      </p:sp>
      <p:cxnSp>
        <p:nvCxnSpPr>
          <p:cNvPr id="1385" name="Google Shape;1385;g749f7a7272_71_47"/>
          <p:cNvCxnSpPr>
            <a:stCxn id="1382" idx="3"/>
            <a:endCxn id="1384" idx="1"/>
          </p:cNvCxnSpPr>
          <p:nvPr/>
        </p:nvCxnSpPr>
        <p:spPr>
          <a:xfrm>
            <a:off x="9461738" y="4106338"/>
            <a:ext cx="4197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6" name="Google Shape;1386;g749f7a7272_71_47"/>
          <p:cNvSpPr txBox="1"/>
          <p:nvPr/>
        </p:nvSpPr>
        <p:spPr>
          <a:xfrm>
            <a:off x="9418781" y="37379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87" name="Google Shape;1387;g749f7a7272_71_47"/>
          <p:cNvCxnSpPr>
            <a:stCxn id="1380" idx="2"/>
            <a:endCxn id="1382" idx="0"/>
          </p:cNvCxnSpPr>
          <p:nvPr/>
        </p:nvCxnSpPr>
        <p:spPr>
          <a:xfrm>
            <a:off x="8342846" y="3206400"/>
            <a:ext cx="0" cy="4452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25f1e82c7_5_943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725f1e82c7_5_94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Asset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g725f1e82c7_5_943"/>
          <p:cNvSpPr txBox="1"/>
          <p:nvPr>
            <p:ph idx="2" type="body"/>
          </p:nvPr>
        </p:nvSpPr>
        <p:spPr>
          <a:xfrm>
            <a:off x="914400" y="2249424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Instructor materials are often created in variety of formats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Individual instructors must often be petitioned for information </a:t>
            </a:r>
            <a:r>
              <a:rPr lang="en-US" sz="1600" u="sng">
                <a:solidFill>
                  <a:schemeClr val="hlink"/>
                </a:solidFill>
                <a:hlinkClick action="ppaction://hlinksldjump" r:id="rId3"/>
              </a:rPr>
              <a:t>[17]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Loss of artifacts from reassignment of responsibilities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action="ppaction://hlinksldjump" r:id="rId4"/>
              </a:rPr>
              <a:t>[16]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ODU CS department syllabi collection once took two months </a:t>
            </a:r>
            <a:r>
              <a:rPr lang="en-US" sz="1600" u="sng">
                <a:solidFill>
                  <a:schemeClr val="hlink"/>
                </a:solidFill>
                <a:hlinkClick action="ppaction://hlinksldjump" r:id="rId5"/>
              </a:rPr>
              <a:t>[17]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321" name="Google Shape;321;g725f1e82c7_5_9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450" y="1777875"/>
            <a:ext cx="4775325" cy="47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725f1e82c7_5_943"/>
          <p:cNvSpPr txBox="1"/>
          <p:nvPr/>
        </p:nvSpPr>
        <p:spPr>
          <a:xfrm>
            <a:off x="10525875" y="5873248"/>
            <a:ext cx="161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(Freepik.com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8441a31b0d_8_48"/>
          <p:cNvSpPr txBox="1"/>
          <p:nvPr>
            <p:ph type="title"/>
          </p:nvPr>
        </p:nvSpPr>
        <p:spPr>
          <a:xfrm>
            <a:off x="7543200" y="1236750"/>
            <a:ext cx="4496400" cy="178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Data Retrieval </a:t>
            </a:r>
            <a:r>
              <a:rPr lang="en-US">
                <a:solidFill>
                  <a:srgbClr val="000000"/>
                </a:solidFill>
              </a:rPr>
              <a:t>Algorithm: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User Export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4" name="Google Shape;1394;g8441a31b0d_8_48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5" name="Google Shape;1395;g8441a31b0d_8_48"/>
          <p:cNvSpPr txBox="1"/>
          <p:nvPr/>
        </p:nvSpPr>
        <p:spPr>
          <a:xfrm>
            <a:off x="7543200" y="3112400"/>
            <a:ext cx="41178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Creates ability for users of all levels to exported needed artifacts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wentieth Century"/>
              <a:buChar char="●"/>
            </a:pP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Normalized artifacts will be 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converted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 to original formatting while non-normalized artifacts will be exported as 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original</a:t>
            </a:r>
            <a:r>
              <a:rPr lang="en-US" sz="2100">
                <a:latin typeface="Twentieth Century"/>
                <a:ea typeface="Twentieth Century"/>
                <a:cs typeface="Twentieth Century"/>
                <a:sym typeface="Twentieth Century"/>
              </a:rPr>
              <a:t> file type</a:t>
            </a:r>
            <a:endParaRPr sz="21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6" name="Google Shape;1396;g8441a31b0d_8_48"/>
          <p:cNvSpPr/>
          <p:nvPr/>
        </p:nvSpPr>
        <p:spPr>
          <a:xfrm>
            <a:off x="2133075" y="1772825"/>
            <a:ext cx="5325600" cy="4500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8441a31b0d_8_48"/>
          <p:cNvSpPr/>
          <p:nvPr/>
        </p:nvSpPr>
        <p:spPr>
          <a:xfrm>
            <a:off x="3107063" y="584875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Desire to export artifact </a:t>
            </a:r>
            <a:endParaRPr b="1" sz="1300"/>
          </a:p>
        </p:txBody>
      </p:sp>
      <p:pic>
        <p:nvPicPr>
          <p:cNvPr id="1398" name="Google Shape;1398;g8441a31b0d_8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500" y="3982438"/>
            <a:ext cx="1614150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g8441a31b0d_8_48"/>
          <p:cNvSpPr/>
          <p:nvPr/>
        </p:nvSpPr>
        <p:spPr>
          <a:xfrm>
            <a:off x="179925" y="3806750"/>
            <a:ext cx="1614000" cy="909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Export artifact </a:t>
            </a:r>
            <a:endParaRPr b="1" sz="1300"/>
          </a:p>
        </p:txBody>
      </p:sp>
      <p:cxnSp>
        <p:nvCxnSpPr>
          <p:cNvPr id="1400" name="Google Shape;1400;g8441a31b0d_8_48"/>
          <p:cNvCxnSpPr>
            <a:stCxn id="1401" idx="2"/>
            <a:endCxn id="1402" idx="0"/>
          </p:cNvCxnSpPr>
          <p:nvPr/>
        </p:nvCxnSpPr>
        <p:spPr>
          <a:xfrm>
            <a:off x="3914375" y="4838862"/>
            <a:ext cx="0" cy="39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3" name="Google Shape;1403;g8441a31b0d_8_48"/>
          <p:cNvSpPr txBox="1"/>
          <p:nvPr/>
        </p:nvSpPr>
        <p:spPr>
          <a:xfrm>
            <a:off x="3914069" y="3188568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4" name="Google Shape;1404;g8441a31b0d_8_48"/>
          <p:cNvSpPr txBox="1"/>
          <p:nvPr/>
        </p:nvSpPr>
        <p:spPr>
          <a:xfrm>
            <a:off x="5281431" y="2264768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5" name="Google Shape;1405;g8441a31b0d_8_48"/>
          <p:cNvSpPr/>
          <p:nvPr/>
        </p:nvSpPr>
        <p:spPr>
          <a:xfrm>
            <a:off x="2546725" y="2033975"/>
            <a:ext cx="2734700" cy="11546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accessible or owned artifact/repo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1401" name="Google Shape;1401;g8441a31b0d_8_48"/>
          <p:cNvSpPr/>
          <p:nvPr/>
        </p:nvSpPr>
        <p:spPr>
          <a:xfrm>
            <a:off x="2547025" y="3684262"/>
            <a:ext cx="2734700" cy="1154600"/>
          </a:xfrm>
          <a:prstGeom prst="flowChartDecision">
            <a:avLst/>
          </a:prstGeom>
          <a:solidFill>
            <a:srgbClr val="6D9EE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Artifact normalized</a:t>
            </a:r>
            <a:r>
              <a:rPr lang="en-US" sz="1300"/>
              <a:t>?</a:t>
            </a:r>
            <a:endParaRPr sz="1300"/>
          </a:p>
        </p:txBody>
      </p:sp>
      <p:sp>
        <p:nvSpPr>
          <p:cNvPr id="1406" name="Google Shape;1406;g8441a31b0d_8_48"/>
          <p:cNvSpPr/>
          <p:nvPr/>
        </p:nvSpPr>
        <p:spPr>
          <a:xfrm>
            <a:off x="5744025" y="2242875"/>
            <a:ext cx="1271100" cy="7368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Reject export </a:t>
            </a:r>
            <a:r>
              <a:rPr b="1" lang="en-US" sz="1300"/>
              <a:t> </a:t>
            </a:r>
            <a:endParaRPr b="1" sz="1300"/>
          </a:p>
        </p:txBody>
      </p:sp>
      <p:sp>
        <p:nvSpPr>
          <p:cNvPr id="1402" name="Google Shape;1402;g8441a31b0d_8_48"/>
          <p:cNvSpPr/>
          <p:nvPr/>
        </p:nvSpPr>
        <p:spPr>
          <a:xfrm>
            <a:off x="3278821" y="5229775"/>
            <a:ext cx="1271100" cy="6585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Denormalize to original file type </a:t>
            </a:r>
            <a:r>
              <a:rPr lang="en-US" sz="1300"/>
              <a:t> </a:t>
            </a:r>
            <a:endParaRPr sz="1300"/>
          </a:p>
        </p:txBody>
      </p:sp>
      <p:cxnSp>
        <p:nvCxnSpPr>
          <p:cNvPr id="1407" name="Google Shape;1407;g8441a31b0d_8_48"/>
          <p:cNvCxnSpPr>
            <a:stCxn id="1405" idx="2"/>
            <a:endCxn id="1401" idx="0"/>
          </p:cNvCxnSpPr>
          <p:nvPr/>
        </p:nvCxnSpPr>
        <p:spPr>
          <a:xfrm flipH="1" rot="-5400000">
            <a:off x="3666575" y="3436075"/>
            <a:ext cx="4956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g8441a31b0d_8_48"/>
          <p:cNvCxnSpPr>
            <a:stCxn id="1401" idx="1"/>
            <a:endCxn id="1399" idx="3"/>
          </p:cNvCxnSpPr>
          <p:nvPr/>
        </p:nvCxnSpPr>
        <p:spPr>
          <a:xfrm flipH="1">
            <a:off x="1794025" y="4261562"/>
            <a:ext cx="753000" cy="6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g8441a31b0d_8_48"/>
          <p:cNvCxnSpPr>
            <a:stCxn id="1405" idx="3"/>
            <a:endCxn id="1406" idx="1"/>
          </p:cNvCxnSpPr>
          <p:nvPr/>
        </p:nvCxnSpPr>
        <p:spPr>
          <a:xfrm>
            <a:off x="5281425" y="2611275"/>
            <a:ext cx="4626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0" name="Google Shape;1410;g8441a31b0d_8_48"/>
          <p:cNvCxnSpPr>
            <a:stCxn id="1397" idx="2"/>
            <a:endCxn id="1405" idx="0"/>
          </p:cNvCxnSpPr>
          <p:nvPr/>
        </p:nvCxnSpPr>
        <p:spPr>
          <a:xfrm flipH="1" rot="-5400000">
            <a:off x="3644663" y="1763875"/>
            <a:ext cx="5394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1" name="Google Shape;1411;g8441a31b0d_8_48"/>
          <p:cNvCxnSpPr>
            <a:stCxn id="1402" idx="1"/>
            <a:endCxn id="1399" idx="2"/>
          </p:cNvCxnSpPr>
          <p:nvPr/>
        </p:nvCxnSpPr>
        <p:spPr>
          <a:xfrm rot="10800000">
            <a:off x="986821" y="4716325"/>
            <a:ext cx="2292000" cy="8427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g8441a31b0d_8_48"/>
          <p:cNvSpPr txBox="1"/>
          <p:nvPr/>
        </p:nvSpPr>
        <p:spPr>
          <a:xfrm>
            <a:off x="3914069" y="4838868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Yes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13" name="Google Shape;1413;g8441a31b0d_8_48"/>
          <p:cNvSpPr txBox="1"/>
          <p:nvPr/>
        </p:nvSpPr>
        <p:spPr>
          <a:xfrm>
            <a:off x="2244931" y="3860643"/>
            <a:ext cx="46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724e7d2774_2_70"/>
          <p:cNvSpPr txBox="1"/>
          <p:nvPr>
            <p:ph type="title"/>
          </p:nvPr>
        </p:nvSpPr>
        <p:spPr>
          <a:xfrm>
            <a:off x="1678263" y="-117082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GUI MOCKUP &amp; PROTOTYPE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0" name="Google Shape;1420;g724e7d2774_2_70"/>
          <p:cNvSpPr txBox="1"/>
          <p:nvPr>
            <p:ph idx="12" type="sldNum"/>
          </p:nvPr>
        </p:nvSpPr>
        <p:spPr>
          <a:xfrm>
            <a:off x="11268596" y="64919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1" name="Google Shape;1421;g724e7d2774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838" y="1079700"/>
            <a:ext cx="8842876" cy="5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5f1e82c7_5_708"/>
          <p:cNvSpPr txBox="1"/>
          <p:nvPr>
            <p:ph idx="12" type="sldNum"/>
          </p:nvPr>
        </p:nvSpPr>
        <p:spPr>
          <a:xfrm>
            <a:off x="11265408" y="6492899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725f1e82c7_5_70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TRADITIONAL SHORTCOMINGS: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Knowledge Environment Enhancement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g725f1e82c7_5_708"/>
          <p:cNvSpPr txBox="1"/>
          <p:nvPr>
            <p:ph idx="1" type="body"/>
          </p:nvPr>
        </p:nvSpPr>
        <p:spPr>
          <a:xfrm>
            <a:off x="914400" y="2249475"/>
            <a:ext cx="5289900" cy="3541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Reference materials are specific to each course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ODU instructors use a variety of platforms (Bb, PLE, CoWeM) </a:t>
            </a:r>
            <a:r>
              <a:rPr lang="en-US" sz="1600" u="sng">
                <a:solidFill>
                  <a:schemeClr val="hlink"/>
                </a:solidFill>
                <a:hlinkClick action="ppaction://hlinksldjump" r:id="rId3"/>
              </a:rPr>
              <a:t>[17]</a:t>
            </a:r>
            <a:endParaRPr sz="16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Special needs and distance learning lack proper support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1600">
                <a:solidFill>
                  <a:srgbClr val="0000FF"/>
                </a:solidFill>
                <a:uFill>
                  <a:noFill/>
                </a:uFill>
                <a:hlinkClick action="ppaction://hlinksldjump" r:id="rId4"/>
              </a:rPr>
              <a:t>[3]</a:t>
            </a:r>
            <a:endParaRPr sz="16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Shared reference material can benefit organizations on a fundamental level </a:t>
            </a:r>
            <a:r>
              <a:rPr lang="en-US" sz="1600" u="sng">
                <a:solidFill>
                  <a:schemeClr val="hlink"/>
                </a:solidFill>
                <a:hlinkClick action="ppaction://hlinksldjump" r:id="rId5"/>
              </a:rPr>
              <a:t>[16]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331" name="Google Shape;331;g725f1e82c7_5_7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300" y="2097227"/>
            <a:ext cx="5228250" cy="342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725f1e82c7_5_708"/>
          <p:cNvSpPr txBox="1"/>
          <p:nvPr/>
        </p:nvSpPr>
        <p:spPr>
          <a:xfrm>
            <a:off x="10322575" y="5873250"/>
            <a:ext cx="1815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/>
                <a:ea typeface="Roboto"/>
                <a:cs typeface="Roboto"/>
                <a:sym typeface="Roboto"/>
              </a:rPr>
              <a:t> Image Credit: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(shutterstock.com 2020)</a:t>
            </a:r>
            <a:endParaRPr>
              <a:solidFill>
                <a:srgbClr val="4A86E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015597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2020-02-25T00:22:42Z</dcterms:created>
  <dc:creator>aaron berman</dc:creator>
</cp:coreProperties>
</file>